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932" r:id="rId2"/>
    <p:sldId id="938" r:id="rId3"/>
    <p:sldId id="939" r:id="rId4"/>
    <p:sldId id="933" r:id="rId5"/>
    <p:sldId id="940" r:id="rId6"/>
    <p:sldId id="945" r:id="rId7"/>
    <p:sldId id="934" r:id="rId8"/>
    <p:sldId id="923" r:id="rId9"/>
    <p:sldId id="947" r:id="rId10"/>
    <p:sldId id="935" r:id="rId11"/>
    <p:sldId id="937" r:id="rId12"/>
    <p:sldId id="936" r:id="rId13"/>
    <p:sldId id="942" r:id="rId14"/>
    <p:sldId id="943" r:id="rId15"/>
    <p:sldId id="946" r:id="rId16"/>
    <p:sldId id="948" r:id="rId17"/>
    <p:sldId id="949" r:id="rId18"/>
    <p:sldId id="950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B1FA9-B5A1-4B03-8241-390FAB5C0798}" type="datetimeFigureOut">
              <a:rPr lang="it-IT" smtClean="0"/>
              <a:pPr/>
              <a:t>08/11/2024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50B3B-F764-495B-B4C2-C91EEFD55F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48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0" y="-8964613"/>
            <a:ext cx="1588" cy="19318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25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2588" cy="4114800"/>
          </a:xfrm>
          <a:noFill/>
          <a:ln/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949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0" y="-8964613"/>
            <a:ext cx="1588" cy="19318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25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2588" cy="4114800"/>
          </a:xfrm>
          <a:noFill/>
          <a:ln/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619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0" y="-8964613"/>
            <a:ext cx="1588" cy="193182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525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2588" cy="4114800"/>
          </a:xfrm>
          <a:noFill/>
          <a:ln/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039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BA29-F020-4635-9BBF-57FAE546E0C9}" type="datetime1">
              <a:rPr lang="it-IT" smtClean="0"/>
              <a:t>08/11/2024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06C0-8741-4BAE-9159-1E0819242A64}" type="datetime1">
              <a:rPr lang="it-IT" smtClean="0"/>
              <a:t>08/11/2024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2496-2667-4175-91D5-46F108D95192}" type="datetime1">
              <a:rPr lang="it-IT" smtClean="0"/>
              <a:t>08/11/2024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178A-6DCB-4A74-A9E9-FE2CDC6F1F0A}" type="datetime1">
              <a:rPr lang="it-IT" smtClean="0"/>
              <a:t>08/11/2024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DEE-2C79-44D4-AA99-206ABB958572}" type="datetime1">
              <a:rPr lang="it-IT" smtClean="0"/>
              <a:t>08/11/2024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F67E-C4F3-4B13-A285-D55EF1E97575}" type="datetime1">
              <a:rPr lang="it-IT" smtClean="0"/>
              <a:t>08/11/2024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A246-31BD-403F-A533-3550961D5664}" type="datetime1">
              <a:rPr lang="it-IT" smtClean="0"/>
              <a:t>08/11/2024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842B1-2EC6-4DAA-B746-7DA3F73BF5A5}" type="datetime1">
              <a:rPr lang="it-IT" smtClean="0"/>
              <a:t>08/11/2024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C77E-67D1-4B22-A2F3-7B07AAF45A99}" type="datetime1">
              <a:rPr lang="it-IT" smtClean="0"/>
              <a:t>08/11/2024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A1BE-1886-40C3-80D2-7C58099EED1E}" type="datetime1">
              <a:rPr lang="it-IT" smtClean="0"/>
              <a:t>08/11/2024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19277-2563-43F6-97D9-6A2B00FF431B}" type="datetime1">
              <a:rPr lang="it-IT" smtClean="0"/>
              <a:t>08/11/2024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8FC9-AF4E-4E41-8C54-AA85AB82926D}" type="datetime1">
              <a:rPr lang="it-IT" smtClean="0"/>
              <a:t>08/11/2024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E1306-2E01-420F-8A8F-BB2D8A94CB7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telligenza Artificiale: quante forme di IA esiston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4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155575" y="476672"/>
            <a:ext cx="4848183" cy="76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endParaRPr lang="it-IT" sz="1200" b="1" dirty="0">
              <a:solidFill>
                <a:schemeClr val="bg1"/>
              </a:solidFill>
              <a:latin typeface="Segoe Script" pitchFamily="34" charset="0"/>
            </a:endParaRPr>
          </a:p>
          <a:p>
            <a:r>
              <a:rPr lang="it-IT" sz="4000" b="1" dirty="0">
                <a:solidFill>
                  <a:schemeClr val="bg1"/>
                </a:solidFill>
                <a:latin typeface="Arial Narrow" pitchFamily="34" charset="0"/>
              </a:rPr>
              <a:t>Roberto Flor</a:t>
            </a:r>
          </a:p>
          <a:p>
            <a:pPr defTabSz="914400"/>
            <a:endParaRPr lang="it-IT" b="1" dirty="0" smtClean="0">
              <a:solidFill>
                <a:schemeClr val="bg1"/>
              </a:solidFill>
            </a:endParaRPr>
          </a:p>
          <a:p>
            <a:pPr defTabSz="914400"/>
            <a:r>
              <a:rPr lang="it-IT" b="1" dirty="0" smtClean="0">
                <a:solidFill>
                  <a:schemeClr val="bg1"/>
                </a:solidFill>
              </a:rPr>
              <a:t>*Professore Associato di Diritto penale, </a:t>
            </a:r>
            <a:r>
              <a:rPr lang="it-IT" b="1" dirty="0" err="1" smtClean="0">
                <a:solidFill>
                  <a:schemeClr val="bg1"/>
                </a:solidFill>
              </a:rPr>
              <a:t>Cybercrime</a:t>
            </a:r>
            <a:r>
              <a:rPr lang="it-IT" b="1" dirty="0" smtClean="0">
                <a:solidFill>
                  <a:schemeClr val="bg1"/>
                </a:solidFill>
              </a:rPr>
              <a:t> &amp; </a:t>
            </a:r>
            <a:r>
              <a:rPr lang="it-IT" b="1" dirty="0" err="1" smtClean="0">
                <a:solidFill>
                  <a:schemeClr val="bg1"/>
                </a:solidFill>
              </a:rPr>
              <a:t>Cybersecurity</a:t>
            </a:r>
            <a:r>
              <a:rPr lang="it-IT" b="1" dirty="0" smtClean="0">
                <a:solidFill>
                  <a:schemeClr val="bg1"/>
                </a:solidFill>
              </a:rPr>
              <a:t> Law,  </a:t>
            </a:r>
            <a:endParaRPr lang="it-IT" b="1" dirty="0" smtClean="0">
              <a:solidFill>
                <a:schemeClr val="bg1"/>
              </a:solidFill>
            </a:endParaRPr>
          </a:p>
          <a:p>
            <a:pPr defTabSz="914400"/>
            <a:r>
              <a:rPr lang="it-IT" b="1" dirty="0" err="1" smtClean="0">
                <a:solidFill>
                  <a:schemeClr val="bg1"/>
                </a:solidFill>
              </a:rPr>
              <a:t>Artificial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smtClean="0">
                <a:solidFill>
                  <a:schemeClr val="bg1"/>
                </a:solidFill>
              </a:rPr>
              <a:t>Intelligence Law,</a:t>
            </a:r>
            <a:endParaRPr lang="it-IT" b="1" dirty="0">
              <a:solidFill>
                <a:schemeClr val="bg1"/>
              </a:solidFill>
            </a:endParaRPr>
          </a:p>
          <a:p>
            <a:pPr algn="just" defTabSz="914400"/>
            <a:r>
              <a:rPr lang="it-IT" b="1" dirty="0" smtClean="0">
                <a:solidFill>
                  <a:schemeClr val="bg1"/>
                </a:solidFill>
              </a:rPr>
              <a:t>Università di Verona</a:t>
            </a:r>
          </a:p>
          <a:p>
            <a:pPr algn="just" defTabSz="914400"/>
            <a:endParaRPr lang="it-IT" b="1" dirty="0" smtClean="0">
              <a:solidFill>
                <a:schemeClr val="bg1"/>
              </a:solidFill>
            </a:endParaRPr>
          </a:p>
          <a:p>
            <a:pPr algn="just" defTabSz="914400"/>
            <a:r>
              <a:rPr lang="it-IT" b="1" dirty="0" smtClean="0">
                <a:solidFill>
                  <a:schemeClr val="bg1"/>
                </a:solidFill>
              </a:rPr>
              <a:t>*Coordinatore Scientifico per la sede di Verona del </a:t>
            </a:r>
          </a:p>
          <a:p>
            <a:pPr algn="just" defTabSz="914400"/>
            <a:r>
              <a:rPr lang="it-IT" b="1" dirty="0" smtClean="0">
                <a:solidFill>
                  <a:schemeClr val="bg1"/>
                </a:solidFill>
              </a:rPr>
              <a:t>CENTRO DI SCIENZE DELLA SICUREZZA E DELLA CRIMINALITA’ (CSSC) - centro interuniversitario -Università di Trento e Università di Verona</a:t>
            </a:r>
          </a:p>
          <a:p>
            <a:pPr algn="just" defTabSz="914400"/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*Presidente della Sezione regionale Veneto della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SOCIETA’ ITALIANA DI INTELLIGENCE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          roberto.flor@univr.it</a:t>
            </a:r>
            <a:endParaRPr lang="it-IT" dirty="0" smtClean="0">
              <a:solidFill>
                <a:schemeClr val="bg1"/>
              </a:solidFill>
            </a:endParaRPr>
          </a:p>
          <a:p>
            <a:pPr defTabSz="914400"/>
            <a:endParaRPr lang="it-IT" sz="2000" dirty="0" smtClean="0"/>
          </a:p>
          <a:p>
            <a:pPr algn="ctr" defTabSz="914400"/>
            <a:endParaRPr lang="it-IT" sz="2400" dirty="0"/>
          </a:p>
          <a:p>
            <a:pPr algn="ctr" defTabSz="914400"/>
            <a:r>
              <a:rPr lang="it-IT" sz="3200" b="1" dirty="0">
                <a:solidFill>
                  <a:srgbClr val="0000CC"/>
                </a:solidFill>
                <a:latin typeface="Segoe Script" pitchFamily="34" charset="0"/>
              </a:rPr>
              <a:t> </a:t>
            </a:r>
          </a:p>
          <a:p>
            <a:pPr algn="ctr" defTabSz="914400"/>
            <a:endParaRPr lang="it-IT" dirty="0"/>
          </a:p>
        </p:txBody>
      </p:sp>
      <p:sp>
        <p:nvSpPr>
          <p:cNvPr id="370690" name="AutoShape 2" descr="data:image/jpeg;base64,/9j/4AAQSkZJRgABAQAAAQABAAD/2wCEAAkGBxQTEhUUEhQVFhQXGRwYGBgYFhcYGhcZGBoXHRgYFxgcHSggGB0lHB0YITEhJSkrLi4uGh8zODMsNygtLisBCgoKDg0OGxAQGywkICQvLCw0NC8sLSwsLCwsLCwsLCwsLCw0LCwsLCwsLCwsLCwsLCwsLCwsLCwsLCwsLCwsLP/AABEIAMMBAwMBIgACEQEDEQH/xAAbAAACAgMBAAAAAAAAAAAAAAAFBgAEAgMHAf/EAEgQAAIBAgQDBgMFBAgDBwUAAAECEQADBBIhMQVBUQYTImFxgTKRoRQjQlKxYsHR8AczQ3KSouHxFYLCJFNjg5Oy0zSz0uPy/8QAGgEAAwEBAQEAAAAAAAAAAAAAAgMEAQAFBv/EADARAAICAQMBBgUEAwEBAAAAAAABAhEDEiExQQQTIjJRYXGBkcHwFDOhsSNS0fEF/9oADAMBAAIRAxEAPwD3F8UbPbbv/ECVOZZCCdJ3zCDVRsU2RwHtkK4M65m3HgMar5VbfjVrLl7lNGLa5j4juRrWOI48NSlu2oJlgEEN6ivqNEvQ8HUjU95i7gKhLW84CXNE0BJHi1MTKmsrN5ibcLeAdCBleS7CRK6bTErXuGNi+wHdKr8gCVVyeTa6eo96EICqgm2/gu5XZX67KPytofFQNuOzDilLgMYXiLfdnvbo0ZCSuYAdF1131HKjHDMRdcJ94OakMDoOrHnv6iKVu8ZM4i+ht3AwB2QHm3R9tedNvAceoLDMxhwwDJBadyeh8udY3a2MnGjeLVxQvwtMqQWInoWnT05aVTsXkbIr4cQQdUhdV3OVY0A5U48U4hYKSoQsCNwff28qScdxjK/hXDwLgGkAsD0J2X9rlNKxzclbjT+hzgk6TsNXOIIyDVgIB8NvLoDErof4b1Wx9jvLVxbTlmbMBnlILx4tBELuF/dQJOMXzlAZ5JdPBdXVgJAAGwGnk3KssPjr9wT311QUU5nIykq0b/l0O0mRFHo9DKrkPWcB3dm1ZYC4mUArGgC6mfzDoDBJM1owfDTZXxq7Oz7qWy5SsrrpoI1J8+lDbnFe7J+9a80sRpkXxDnzMdNgat4/tAXRbdh374wJXQER4idZA9IotGRfP5A3FlzG3iyAXn8JIGa3IAMayIIIHnBNLt57uFYMrgq85WU7xuGHIiRoetMt3E3hay2s/eRBzOGzERqsyreYGuoiq/HuKW7VsW7yrcchiEISQxPxFliB+tdCTjsl8jqTKWBxr4lGWAXEEEKpPQ6aTodvIeVBjjTHxAGP/EX8BHoYZfcnpsX4Tj7YtXnCd2wTXIzfDziZ1qhhcHautGHv6gzBdkgK8yCZAEMQCY69Z6ctMmqoPGrW5imOYnR2Os/1iPpmVtmgn4j6mehqca4z9nwdxrqpcdgFt2rtvMtwggMSskMFgmevmaspw5bKZrxZlAAJQI6/DlgOBvEQPKt3GezN3Hqt1bJW0qxbSBIB3MDqdfKl5W3GlSv1Chp1fA4LfYlixABJJgAACegGgHkKZuyvYm9jAzZ0tIBKl80v/dUCY8/lNMT9i7Nhjcxd22oGuT4vnGhPlNVcR2pssRZwtq9dZjlGuTN5BV8QHuK86PZYR3yv4JF0u0SltiXz6Cx2p4EMJe7oX7d8xJNuZX9lxsG8gT7Vhwvs1isQuazYd1zBRECSfygkFo5kbc4rovDezl9N7eDtGJCABiDEwzsDLajSQPM1Rx/FuJG4cPaF2zGhuP4dP2IEZemWfat/SLlt78KtzP1L4VbcvoJHEOzeLstlu4e4rQDGWdDttNDblll+JSPUEV1HjvZ+9aFm1Zu4i7eugMcQb0KNQCq2hJJ8ydJGp1hl4BwtrIa3jAt5TozYhg8+VoT9R7msj2NyT6fGjn2tKuvwODVK6j2k/o0FxhcwLKocFu4bPpE6I8HNJGgaNxrzrno4ReLZFtuzkxlCsWJ6ZQJmpp4pxdNFEMsJK0yhUC1vxWGe0xS6jI43V1KkeoIBrQWpYwlY1KlYaeVK9qRWHHlSvalccdKe/rWPf6GqF27WC3K+oeQ8ZYxj7ML3mIQFgoHiJPRdYrZxvBIty8LNslSouKc8d2sw2h+MfUUvcLvxcGtM3Gwlx8ObdoMGtm1l7wqe8EmSxPKQRyO1KyO46jYqp0UDbJJAt3wHtB1AfNOXdzp4k0Yxy9qtYbHsCDOI+8tcxmzlOnW2Mu/KPKheEt6WT3LkFmtkrdANxuSr+QiR5GvcOCvdkpfGW61pirgb/wBmmnhbeeRpGsc4B+72gLLBuP4rfO3uy/hB6afFQzF44NnJe2SURv6uDmEDIsDQ9TsYqvhmZe7n7SuW41o5fw5v7NBycy0rzqWLrfdgtfGlyyfuw0DU92gnUknUbidKLWD3aRuuXllj9wfGjQM6yCNUUflHPmORo9w2whtNaZrak3DDAhteUSRCxpPOaXMPdzASza2spmyN0Mqqn2EvuNjRlCzBnABAyOfuSBMeIaCABrPJopkH1F5F0NHEuFXbYLgZ7USHXURMeIbqZ0g1d4XgXt22Zw3eXRlUKuYgEFojlOnnEmr/AAhbbhkuMuUkgEBhMEMpIO4JEAbjnTDf4LnU3yi5TlO7aAaEfx+lHPI1sxSXohfsY0G0yXC4zFGDC3EEjoOUjlvv5UC49ggjW7iZstxJMkmHUkMJPsfejX/DHJORScoiVuHQq0gx6bD3o9b4Uz2XQKbmhMZs+STIIMfFvtv+uOajucI3C+Id00kSCCGHVSIIPtVDjXaO2iZLQeGaYLZnuMAFAGmigAfStXai09o5UUljsOXqx6Uv4e2LZLucznmf0UchXZcly2W/r6DMWNVb+ge7P37qXO+u3CpHwoGhUHn+Y09p/SPbVcjtlkRmQCfWP9q4xj+Nsxy29TyjX5dTVjhHBmc5rpJnWJ/U86leSOR6McdXuxzw14puvZB3tRw2/inDowewdRcWSo66b5vWjvZngK4W0LttM1wkgHQkELMmSPYDz3O7N2Lw62LR1QhxDIT+FeURsRPlVnD8OOHvGXP2f4lIYCZnLOupHSnKEYyk35vX+0ieWVuKiuDRhuGxaLZZdtj4hHiykQrbgCT61uu8QCWwrpLLqRcDET8UksDB/WRyqvf4taW5KlGIByIsEBmyyziQJ1AifnBoph7Fl7BZ2bvJ5A6g+QbyPPrXOXqYkxXTjzI0JkB0BIW10k81J9/1o7wGx9obxtBaSSZiWk9SKA4/CozeG6wJ/OLoHiM7ww2FaftTWDDwN2BlSCNlg5ADP1rm79g9K6DVicufTQL4V25ewq/i2KrKOLgKCRJkb7w06a6jakM8Y1+IaftLufS4KupjrhgqTprMk/ozVjV0Boa5K3aXhmHxxnEK6XFXKlxGfwgTAKMMpEnXYnrSZif6N3JPcYmy4/CHJtsfIjVQfePSnniVklldVgOswFgAyQf7PqOtXcFgkDBLrkOwBCrm/FES0xtrEUE+zYsm9fQdHPPGqTOGcT4Zew7m3fttbfeGG46qdmHmNKqha6J/Sxxtsy4EJCWiHZmUS7EHKUaScmU7yJJMjSue5a8fJFRk0nZ6WOTlFNmNeVkaxNAGeVKlSsNG5rkitYu1WF2tZuV7TyEKgEsBLXVVdWLAAdSdBTP2ktC3bsrltuLVw942eM7NHhiZyCIzD99A+xsG+znU27ZdR1Mqs+2afar/AGkGZro7uxOTvAe9+ASpi0c0OSDBUyflWuX+JsCv8iKmIsZReHdIDbdWJF0HKpnwLr94NvEJIr3FWY7+LOXLkuCLwbu0Mab/AHkyNdxVc25bS3hx3lnMo73RSo1aS2lwwfAeug2rGygY2/u7HjtMBN0iGWfvG8XguaaKdDpprU2sdpLuItkd7Fp1jJdH3wbIhjU/nJkajUVsuqylyEvLkuJcH3wORX2kgauZEONuYqlg7Qfu4t2PHaYCbpEMs+NvF4H6KdDpprTdwPs0Liqe7t+K3pDMSCp1cidGMfDtrTIJy4Fzkocmrgdprd0Epei3dZcpcEfeDRP7x1k7HSmnC4gXApKuryyiGJHhOoymZEcvI0I4jwcW1aFQAKrfEZERMCdWPMHblVe3dyvJW3lS4CB3jZcrCcu/wjm242NWxSSI5+PcI8Ru903eTdB7wMVIB0By95qAQNcon0o5gOPtk7uHiWUqyc11y76ab9KRuI37+MZR3SQBcVQrEHMpBDmOZAhQdDVm7buW1ZLWHckwGYB26SEnlI+Lc+QpaSm6fATi0udxvxjL3Tul/IjNqQolTpmBiJnYET+te8L7XWbFsKPYcz5neudJicZaeRhrrg6MuRsuU7g+f6e1CO0PCMXbebNq89txmVsrEifwtGxG3+lDl0KLTto3Hilad0MHa3toQzFcmpJgopGvqKTV7RNfMXcNYdeuUofmhFUjwXEsZu2rg9VNXrOFKfhI9jSE55HfCKVGEFXLC+A4Xg2+AtYc/n8a/wCICQPY0Qu4J7MBhodmGob0I0NAEajvBceyeFhmtH4kP6j8p86uxJR2iibJb3bGPsniwlzXY6HzB604doMhsRnGeSCJA0YGDt5/U0sWMP3dhrmHaAzA5/xAAMSp0MGQPLUGrF3iRsqgzku8szFmZgAYEEiRMA7DYVmSOvImugmPhTYrcVwty0O+ZCLZbRibW8u0ap+yPXUc4Fnha37ykW1BAHxTZykhQAJkTJJ+U8qdF4gl5LneW2FpRoX0nYbHmdtKpYzCKtkrJuSRc0YyB44I8JPONudJjBp77DXlTVUJ+M4Xd742wgZ99BbgSBEkOI01Pz1q/iMBdXD3FYFhZdPEswFKyZ+86xodjtRi3xUgqAmWDIkuToNQCbe0nY1s7cqws28pIDkBgJ1kZhoEOaBm1323rJR0hRyNuhNwhYkSW/MdX9vxn5078Fs2SjC7MxI0J1kbyOlIqAnkddfhOw/8n60W4WzOyqAfEZ+E6L1/qunStjwFkVjHxbBA92EK6LMEBTqSRukVlgLDuGS7IhSVYj4SuohiFAHvFBMYxu3CQIXYSvIaD+ypo4bhTbtHKc8gEqQIj8cCBMfOmu4xJ3Rw3tr2hOOvLcNoWyid2fFmLZWYyTsN9hNLhrtn9KXZVrr/AGhBr3anLGyiZiN9cxPPWuLX7UE142aEk9T6nq4ZxapdDUTWNZGKxJqdjzypUrysNCpu1g9yq+esS9VPIKURh7I4kLilkwGVkJ6ZhTBxzBMl6wHt4YC5bZBmueAnUd47ZvC3MctqRuGXovIeh/ca6FgrYxIRCFbJdR4bmsw49I1I6L5VViXeYXXKf/CbK9GRPoLeFYAWCVwujshDky0/ivCfhE6MOlSy4UJ/9Ke7vFTMkuDGr/mtCNxrrRjtZwcWVd7aW7aFg0MJcOCQbdtojLENlPLrQm9bLd+A+H8WS4MlogFtPBaOX7uJMjQGOelTSjKMtL5HRkpLUjfw68qMviwxyXiPhY51P4jp4rQjTnrXXOxnFrdsLJtkAldAdvzbar051yS8jTeJuIcwS54bGUM4jwLp93EmSNDFMvDb7sHdr5VGKOD3SrnePEAs6RJ1Gh8qqwbpxa5EZ+kk+B/7Q8dQyVNtQQRrbzRA0J058q5zi+1F+4Stq9lBtggJZg51b4ZA00E5tuRonicSsgm/dfx94AsWyG5sx1g7bfSrHZ3AWiw7o3hlzIAXBgXpBy6CPEQfOqZYZVsqS+pNHJFO3u2UOI9pnwwdXvtdutmIAAQJnWCWj4cvJeonSue4/tHdaYuP65j9P40O4mLoZhcDCGZSTMFlMMJ5kGqIE152XtTe0Ni/HgS3luWzxC6fxv8A4jTP2Vxr3FbCvcaX8Vpsxlbg2E9G2+XSlS3pVrDuQQRoQZFDhnJO2wskE1VBtOMYlCV766pBgjM1EMP2jxXO85/vHN9DWrj6i4LeKXa8PH5XV+P56N/zVQtVdG0yd01wMVrj7n40sv620H1ABq/huIWH+LDgedtiP/dNLdlf5/0ovgrO3+/0q3GrJclIe+yrWhny3SF08LiAGJhdRM79NpqniUuq5zKELblO88U5AZKjXdufI+Ui+J4xbOSyHCkAM3jIbMQ8KQo1iF08x1kOnCrffXWT8LgHXPAJBMif+X6edKnNKTf5sDGDpe4Bxdj7QqDOVdQYzByGzQdWIkatHMa+eui5hmsqoF5A8gsoBBkg7XN32Omg08qv8T4GSxEwAdgrcieZbov60NsdmbSeJ0UAbsy2ySQAIBJOsk/r6Hrkto8AqMXybcZjTd7u6Z7pVAnKR3jE5sqEsOUT6nbSgOPw191+0XUIVyYLBN2Og1u6QPLr0p3W+MTYa2oUFP6sAqYGo5CPfzodgeJlVKMGI35mIIHO3GsR/A0rQ3yMjk08IT1VdvD0/s9hvzNHMIndWi4UZ7nhSFXRBudE57fOjX/D7RvQy5UK55DOpt5idIzRM8gBOmgq3f7OvcYsACoyqsagAjw6EnlXeXk15FIVbSco/wAv/wCqjF7jn2bCPeie5KmJyhg7KpUkL1IO3I1k3BbasviJQmGIRdCN/wABgbazQPj2MxalsHhMIjG6GRi7o5AMqNJVEOzDMSdiQK3NkqG3PwBjFSkvQXeJf0gX7lzvFYqZ0UGQFnRfMfrVXtE2GvMj3EFnvlDLcTYNswdOYDA7cutKeIDIzI5hlJUqORBgjTz86J8UEYTCgjXxsJ08JIA+oNeaszlFpnod0otUDuKcOaw0NqCJVh8LDqDzqiaYeCv3yNhX5gtZPNXAnKD0YCI6xQBljepskUt1wx8ZPhmFSvalKDJmrya8qVtnGdloYHoRT32c4hkuBoB8jtqCP30g0d4Vidat7Fk0yon7RDVE69isl+0Wgd26ZHAA8IGitGozCBruQRWfAOzpzohdSTbySLYAycp0GYkRrvr5UjYDi7ICoYgHQ67gdafezXHCyCCcyHMsan9oD2/SvVlGL8S5/P6PM8UNnwX+L9l2UopZxKG3KAfCZ8A6g1z3tHiCl5kBMW/u1BMwqaD9K6dje0jQSwc5GEysAA7TPwseVKHaXgNrE3WdZsMT4izKUVzOjicwneRI15UqLmt3V+wacXL2E2zfJ9P1pl4A19iTh1U6QWuSLW8R+2wP4V6axvRLDcLGDt5stpwquWuHx96cugHLJMCBud6V7XETousAQqryHkNlFPjJtVYMt+EDv6ScDeU2s9u8QubPdJBtMztP3aqStseWhPOTrSXfw722K3FZGG6sCpEiRIOo0g12Gzx0rZytfKa/AqhmK8x3hOmhOgU686B8e41wsqyjDBmadQFzgwIbOupaZJzMJ6GvM7R2SpOWpfPYrwdodKOn6HPEqxar3Em2XJtK6ppAdw7bCSWCqNTJiNJjWs7IqeCKpMZuADvbF6wd471P7yfEB6rJ9hVKyte9n8X3V+2/IMJHUHQj3FXOJ4Xur1xOQYweo5H5V6OPhEkuWe4ejvCx4lnrQLDijXDXAYGrsRJl4G9uBG5iWZZ1YN8Z0B7ttgNOfz8tdt6+yXSRtOkC4dBl8wNlb6+UErHHO6HeKRldQmp0BAiIA9Pr7DrV1LrbTPk539SPzj6ddZoxp/nzMcrSZdwGLAZWdRoRIIUT8IO56z/O1XtDxNXaVIA3Chhpu3JT5fztd49gFtrNplYZc2mQEaMek8x/MUk3MQzNAzETG9xtJA/CFHwofUemnJxb1GqD4DHC8WbbayRsf6zYCDvAGp9j9b3EsAneq5IyvrplJYgmYBOnInSB1pcwil2ACiTGkJOssfiZjtGsf6s/DsVlKrIOXV3jYasyqQoEQJOtHJ9UY1TF/ifGc75UjKI20BI0EeQ5e5503cM4sWw7MrQURpg9FJU7+tcn+3gsTG5n50Z4L2jew0ptzE6HyMUcoxnCkY4NOxt7P8RGIc2rkeKYIA3jnynzqljLpbE2+5uBcqhWZkM5gTyJGoED2qt2ZvqLpv3BCzpGnibkPTf2p2wuBt/aO9iA0E6cyYLaex96DJJQlft/ICXQ5F297KZMYroQLV5O+uOQFykH7w5QBAMiBzJNJPHOId7clfDbUBEHRRt7nc+tdv7b9jftAa3YuFXLF2LkhCpz6EgEg5oAGgAzadeXY7+jrGW0e5Ft0Rc02y7FhIBCqVkkTJBA0ryssGl4VtyenhyRfme/AA7PN/2qxGp7xf1qpxFQLtwDbMY+dFezKAXGvH4bKl/LNsg92ig9xgSTrqZ+dTteBfEpT8RpqVsjyqUug7NNSpUoTSVYwt2DVepRRlpdmNWG7OLk0dwXEynwmky1dirKY01dh7Xp5J8mDUdDt9pGy5Xhx+1qfnvW0cVtOTmspBGwLCPMEkwa5/axpohh8V51bDtMZdCWXZ64On4Hii+NbbWwj5ZtXLYKEjlPIc5qt2u4YrYVzhLYW6txfBkVGKlXJyR8ZMAxqYB33pOwuMj/AFNNGA7SWyuW8ofQZSAZUr8LDbUCdd9adKCkvC9xPii99zmlnB4rENlVHMmI+EfM7/WjdvsC+UZsTh1fmhLkL0lgpEz/AL8q6iuPtXwxsqiXkKkXHScwMK0gtBaTpm359aT/ALweA99IF21GVUHhOcAk7/mZTqNIqL9NBPx22ULPOXlpC1Y7D4xtra84HeW5JAkj4twNdY0oTcw7W2KXFZWGhDAgj2NdBt4wSC2XU228d0sYdYJIXU66n8Q0FbcUlrEqnfJn7tTBVXBADAMGaRIiGnkTGkmi/TKvA/qb38r8SOf2npl482YWLv8A3lpZ9U8B/QH3qdreza2bXf4cMFVylxHIJTUBWHOCSAZnUiCeQ25eL4C20627rKfRgpH1DV0ZODcWa6mlJGdpqvWMQBuaW0uHr9atW2p0M4EsQ6cP48iAqxlGiQCQdCCCpGxkb1bwWOwqEFTcfoCI2ywCxY9OQ/hSTbYUZ4RhWunw6KPiYmFUdSafam7Yhw0rY6FwDFfaHUC2VCwSykgRpIaZmYFVU7PNczELI6kMQNOZYwNSTtQrBcXWyQlnUAgsx3cjy5L5fyGo8YFpIUwl0BtxuMxIkyTqOnT3DJFp3HqKi+gExKi1Nu1qTozDfUgQoRdBA9/oRvHsV3OEYj47xKDrk/GRJJ2Cr/z0RxSF9dx55iNB+0QNz0/1D9tuGvdw9g2lLFHZCqifjClTCiN0bX09+ntDYZCnJWJqCi/CsFmGd2CWl+Jj+g6nyrUOELhoOKnORItDQwdix5D6+lacXjnuxPhUfCg0VR5D99ZBjZK+AziOKqxAU5UX4Rqfc9SaY8F2oU21RnuIV2ZFmRtBk0h2LdFcJZJIAFUKOtUyeSSGt7j4kqbdx7lxebgIoUTr4STMxWPanF420ttLSWM9xie9DMuV0MNoT4pXnpvtpRThVoIq2pCsSM5/KOQOnLUkVO196cLeChbjW1LgsNGC/GPdZO+sCpssui4R2PndHJe198KFVbmGc3WZ7xsldbgicygQo1MdfEaVjc/aFXeM8X+0Mh7m1ayLk+7BAYAkgsNp1Ovp0qgHNeRkmnLbg9eEWo7nub9r9aleZzXtBYVFSK8rYVrzLSqGGFSssteRWHHlSvYqRXHGSsat2GPWqqXI5A1fw2JTnbH+JhT8VXyBP4BDCpRjB2tf9qw4TjcJBF2y8kaFLmoPodNepn0rdgbgmvYwJep5+Vv0Dtx+6w1wgMblxWVAp5IM1xjOkAAeeum1e2cQuLEMtsYhO7dc9w3DdtlZIbJ8TAanTNAA330cfRGw+GZghy3mQ94xCw67sFOYAHWR/vj2TwLNkKNBCfgtDe2+YFmO5jUsNYgUvLKUszidjUVi1FOzeOWFzE5HHgsxrafPJY6nTxFhqBANXGxWpzaSzf1l2T94mYEqnOdZGhJANN/aLs2M3eFdHbP42aB3i+LwrrvqSOgmkwWyhBWRlCMe7tARkbKSXOxgzmGhJE7Vy1Lc64yCOEx2YFQoZXyqyraBUi4kZSX0+IRGxOYg6Vbw/AsNfwzqLfdAtbY5HGpyvrENGs6RzE9aC5QNGyyoKw9wufBc2yroNDEHQ+Iin/slYAR5kAECcoTZ5kc5gzrqNOlHKmrYuXh4Od8a7Dm3be9ZYtbQAkOCHAaOcQ0HnpttS9gMFcuNltoWPkK7v2xaxYw7lQHzAJBJjqdemg28q4rxHjdxpRSEt/kQZR7xv6mlLT5lwNhKb2Zft4GzZ1vuHf8A7u2Qf8T7D2n2qYnir3IUAJbGyLoB5nqfM0EttVq09UQYMo+oWwzGmqw5bDrJ1DhRqdm+IaAk7bevoVHDXPP9aaOF3DcsPbB8S+NR4tYBBEA66H6e1Uz3gTPaSGzglm0UY3DBgEdSd+cnpUxF0BQnw94wAiZ0MsST6gbc6WsJjT8I9IHmY2SeQ5t/rV7VdqreEuYY3AzPlLFVyyEz+EkTpPi5zpUstMHqk9jtEpPTFFD+kszestAE2o5zAd4ny6Uq22rLtX2stYq+Hth1RUCKGAnQkkmCRuTzNDE4qn5v8p/hSY58fqWLFLStg/hzRzhD/eL6ik+zxlPzD/CaIYTtAikHOmnVTVePtGP/AGX1RPkwzfQ6Lcs3DeuFRpnIkkczoASfoG9qwxUnD4mTlJttbmJg3BkGmk7k+29LGI7XC8wLXraxsFlRPXUyT70Tx3HbN1La/arJzElwpCwRABYltSZNClFpJtb+4DUk7oSOJ9izZwpxPehgrqpUpl0adVOYyQY0jaTypdWzT1274itxreHsMGtWhmLKQQ91hqw6hQco9W60tLhOgH6fz7V5eXHHW9C2PQxTloWvkFG3/MVKLnCH+XUfQ1KX3bGawL3P8/7Vg1mi/wBn08+kST84mtbYffTb1/kUHdhawSbVY93RI2PetZtdT/PtQuASkDyleZavGwfT2rA2elDpN1FPLXq6bVZa1Fed1NZRtmzD4iKMYTEigqLyFWrKxVuDJJCMkUx04bjARkfVTBg8iCCGXodKZuEkWbmpLW2fMju4VSLmslRscymSNNIrnOFuMNjTFgOL+Du7igiQwYAZkIP4Z0g8xzr0bU/EuSKUXHbodI452kF20IiVXN4VkgqeZ5ADWR5VzzijAuwaBrcA7y4SRIDL4E2M89iza7VaxFosuZbneJLznbuwgcaEoo8Pi1JBIPhFUsI2zLIju2PdpkjdGm42qnXcSCW8qXVeFKgo/wCzdm21J2zAE8lWyv3tvbMeUrHQgE6TTLwTFEWGI1LMg8IZzLIdPFzkexOm1DeEcLzRosqPO4QUf/CBHsQPOmfE8GK2ktxOpMMY2YQMo8p08zrRrbZipyTFf+kHip+xW3JP9aBuD8dsk6DbVf0rl4xyk6n6GmT+kHjtu4EwlnxJacs1yAA7QQuSNSoBbU6nTkNU7uK87PnfePRwW4MVQV8hizikP4l+Yq9aYUrWrc6VmbEaith2uS6Bywp9R2wz0wcCxYS4rHadfTn9K5fh7twfC7j/AJj+lXbfFcQm1wn1Cn901XD/AOhCqkmTZOyN8M64MCe8yDxDSNyIgR0UfF5n9/MP6QMeL+NuFDNu3FlD1W3oSDzlsx9CKtXO2WMuWu6LIumUsiQ5X8uaTA/uwfONKAdxl9Kl7Tm71JLgZgxODuXJTFutgsVft2A21Z/ZyvmP561MsZQ5lFbFb1wh6UQs2VO/y2/n5Vut4dhsCR6H9abHEA5g+1hQat2sCZAj+PyNX7aK0DY+ZAHz3qzYsMPhObyAY06OIU8hUs4UawY12P8AA/xq62EIALCRG+31OnyrcLQ2dWDdNFH6TVteGsTKlTGoUA3PnoRT1jFOYBNxBoCw9P8A+6lE79q9mPhUeQ7sfTlUpegPUCrWFaFyq2XeSgPvIGta7treTm9cwo8uELlCwVVgfCUDRykSNduQqd0iEgAknTSQfnJ+lEsWxneC61smDoPcT9dq093yAk/P6ij5wBYS5IjkRH1itGItIB4YJ2iAfcmgeIJTAjWObA/LT51rKToo06xt8qM2+HTDGIPIfv10rXirAXQR6Atp9aW8QamCO6A339/4VqKZvIepoxb4aTBYGI039uRrDF2ssCTtp4jp6iBQPEEpgwBRtr862WLfM1btcPJ1aYIka71svgrEzrt4v3RWxjXJzkeWqIYZf5/0qvhMOTryq8tuNa9DETZBh7NNF0AHcEe5Gmh31iqFyzBKsIK94g7xiSIOZYRfgOsc1JY9Kz4bcgqTyINFOIWovuVByl1fwDL4bgIM3Dqu8dJJ6U7KraYjG6bQb7OYgKZO0zqBbXxqDoo5aekAdaP9pOJq9m848IFl9RpujRr66UjcPbLGWAQATlBYgq0asdF0100+GsO2GMCYR7JYd65UZc2ZgqsWzNGgHwjz3pGWCS1M6NuWldTlGNEuT51Z7nyP+H/WsLtnxUYtYRSo+Hby/e1eYoW2ek5UgAyQ3+1Xu72P/UK3cRwgEEEe0afIxVzhdsMscwenL1Ck0Uce9GOe1gPu8p0q+lnMNPkAxj50WxfDZUmGkbbx7yBVHh7BSQwkHlP186LuqYOu0UnwhUzBjzEVcsW848+fiAHsKPDBrpIWD5r/ANIJ+tDDhzbeRy1mD+8UzuqA7yyqeHkar8hmP1irGFQHQwPRQZ9Zo3w4i4OrdIJ95LRXuL4WWMiMx3l0/QbU1YuqAeT1B7cJ100aeo/RZrYLJRourJ03JMdOdXMNea0xW4CY0glhHyNGv+Hrc0BBnoEH1JzU1Y0Lc2C1wFttAR7Qv0AJrccI9o6BmtiCZDAHrppVu/we5ZhreYzMgTp7jQ1uwmKQgKygNzYgNOvPMYHtTVAByNODuW2MFVX1yx9EJrbc4c3ie1m100BCRO2ZjqPWaMYrhSFSFBLT8SLIjygAEHrJoXjbdywFEhhqQDlYjrKmcp/WiST4BA1wXwSPD7Gz/CvKPL2isgAG2JgT6xrsQN/L571KVXsMsEG091bZcBFiQTuwPOQJbbeIq9icDatAOsETodzI9HHziqdnjGa2q2QykcluPHyI/fVzCcJuXATeF3QSPATJnqfKijxYL5Bly21xvuwyrsYLR58/pW9uEi14jMbZiY38ihiruIxCImSSSoIAa0nXac0ihfeveISQqkjooHKTFdR1spY5pbKkkeYB9Y0/hW6zwfLq0HT9kjUebCi2Fwy2lILIdd/vAfSQNqo43ihEqpmREgsd/wC9/ChcUFqfQGcQhYC5TP7K6e4MVrwXCi0ORInaCdusbUR4bw0mLjBSsxBYCY/3FX8RcCCZ0HIXbf6BaHRe7N19EBcVYyKTAEciGWfTxa0Lw+Da62nrz/3NXsZdN19ABMDT+daN4TAd2sMoDCZOa3P12odGphaqQOtYQpoFgc/Dc+c8q1ZwxIBGmmk/vq3xXEhVKwCSNJKNH+EaH3oRwvDs1wZRJ333HOiUtLpGVatjBhbBAoxi0m3bLROVlGafwmRAHPUjXTWh+HucjA/5koxgTnm2N9xDAciGGbYSDVjdxJXtImGwhdo1iW38IAcBgQg+Hr0+GlftPiEvuuRYCLlzFUBbUnadANhr+tN3DbYKspjKU8QE/hkanfodOopQa3HMe7n9wpGVXsNxunYpYizDHnrTPwzCFra5ZPWPDHl8JmgOL1cnzpo4EM1rUrC7Ahp16RvUmKPiZRkl4Slxfhh7ssc0jzYj3lRFCuDELcEzG2himvFKMjAGJBGlv6STNKDLlaiyQ0yTMhK1Q2/YEHxZB5ZQf+s0F43w7Ic6gZDtBnUAT6b/AFpl4O5uWsw71mG8EQPeCR71OJcOa4sZSW5TdDH5U1wTQtSaYL7PYgOMhMZQToYLa7eZ96M3sIGUqQQDzYj/AKnpPa21p4OhG4/iKduFOLtrOBbULAMJmJMdIMeugroejOmuqFW9ZNi6cpmCRI50y8L4grqoWc8awpaT5QR8oqxieEd/ABcnlFkAe+XX6Us37LWLpE+JSRIPMGNCKOqYN2MuP4ZnVjkbOdmKi2B1mSZoNhcRcw7n0gwQRB8wdfY0c4bjLVy2C+U3JMl85HKIy/vNXvsdlvjyR+wtyfYtp86JGFThmKS4CzZFI5ZXYn0zNl+ZrzHcMNzNcRbrMxmcgA+hP7qCX8K9s5oIXkYIBoxb453hHeKrHQSxb01gx+lHTT2BKeS5aYG4pifxA6/pNF8HjVvEgZLYUTAtqSddkzAmfVver2Lsjuima0qtB8AZ5j9oZuvIilbieEyH7tidNZXL9JMit2mjuCzieBBmJyYkyZnul1/zVKWblx5Og+Ve0jcYMvZ7BJYn72w2ZY8XerGo2JVSPY15jOKKjEKluRzUuw9paD9aHcY4mt1lNlcgCgHL4ZOskgEgHyGlFeDcA7y33pl5JGVWGbSNWmSBrpoZ12rYUlbMlyUF4dexBN7KzBmMnUydzrzOo+dMF7D92uYW71pQNYCwPMsQCferC4RFULctvbSZlrgAEwCQGt6nQaDeKTeKYjxuqGUkgGADE6TFbycWOMcWDpkUE6zmOUtsdJA0HlJrXwTh6libwMQY0nXlOoMelWuHcBlFuXCVVvhhZJgwSBIETpqaZLR7wqi3rogBR4YACiATluaDziu25O9gRcZEHxLHQWf9P30scaxK3Ln3YhdNPONTvpJ5Vb45xG4xa2zsyg/mYgxIkA1ODcFa4M5IVAYkzE9AACSfQUL32NW25t4Fw9MhZ4zSIDBojr4dZoldNsaubZHOFuT7bfrRe40xF1V0A0RwNBE/1dK3a3EXEY2nYGIOkRqJH4Qdjsa3yozli9xFw1w5fhkwPKdPWmHgWCQW8xgPP4g0RAiMvPfeg/BuHNecBRrv0AA1JJ5ACn0LCoouICqx4UbWOv3evrQY1bsKb6Aa4lsavkI5gK8+xMR86CcL4/3V4ZtUB0O5A8/zCjvaZbiWc2cMjHLppqIMEFQaRrSy1dObT2OjBSW51jDZfjQyhJKHcZTroBtrNUeJYEhmuMMyE5jFtToTOp5etZ8HW5YsKjXMsw4AUsQGEidhqCDEn2qzca5eBRLzAnYZCo0/aViRTLdWLqmcqx8ZzAgTTb2QYm2yqjkyCWTcCNjpt8qU8ekORTf2Bw5bPDHRZKqJZhIEAbHeTM7VPDaTHy3iHFsuNcl4+rwPfQ0g9oLRF55UKZJgbCdYFdE/4cD/AGF4/L/4zSz204OtoIwkFgSUMZlg84A39AabkSaFw2ZW7JY0/wBT4IYg+MwsgHWZEfOm17IQwTZU9Mlxv1DCubcMvZXBmK6lntMAbRsgQPjEttzzaH2EVmOVo2a3ErtPhfGXzZyxJJysNSf2gJqlwfiDW2ADECdYJB+YroF6xaZG702mGVoCW4aYOWGCKBrG5Nc2xlvKxrZKnZydqjpCulwDuxeu6c3JI9QFYfWhvF+Cu48FgqZknxkn2MfQUP7N8eC2jZcSpbNo2XWI3gg+4+XNpw+EnVcPcPrJH+W0P1o09vz/AKC1uc/a21ptZBHtTnwTir4nwBu7KqSSPCSByCoBmPsOetVu1HDbt0m4yKgVQIzKDCgDZmzMdPM0p2MQ1tpUxXcr82OHjFYe3c0Z7rnzA/fcJoTxrgbWVW5qFYmMwytpHKdtdxpV/s7xVr0i5fuJA6uwP+YR71ZxfcEw2d4/btqPmM5NGm7r8+wLSoBcG4oEuA3RnWCIbXUjQ66GD10pgXiKsNL1xR0W2F+ikL9aWeJ4SWJtqQvITm+sD9KGWcW1lw43Uzy/eCK6a6s6L6DddvYeTIdjzJt4aT6ySfmalBn/AKQ7k7H5uPorhR7AVKm7xDdBb7O8JW3aZr9h2bw5ZDqI1zExrO0e9Wn4hh18JtkeQu//AJWjW21xRbIDfabjeQF1PmzNp8jSx2g4ucTea51j6AD91MT/ADf+gWjHG4wsxy6LOm0x6gCfpRDgHCUu5zdYoFXMIUEtqBABYdZ35Vu7JcJS7nZ2WVAIVmC5yTESY0G+80zLYuqNLNnL/dskR6lifmaNyXF7gpFTDXUtqEXEXlA5ZCP/AG3CKXu0PGnDFFuu66asWH+Un9aIdrsVZ7lQFti7mMm3tEbaEqTPMUk2RmaKBsJItYDCm7cAJjMYk7CTuafcJgmwwaz39vRjIIciRodDaI9xWrA9nxYRHa01xmUNIzBQCJABUEsY8xG1XrVpXOuHbzIa6oHmSRCjzNaqq+ny+524L4vjzaQst2yT0RFVvUHuhHzrn+NxTXXLMZJov2vdEvOlp2a2CQJMyKH8CwRvXVQbsQB6kwKXJpukFFUrGjsdwtwpvo6KF8Jk/mB3EHQ67iKPuet3D/4E/wDirFcLaw4NvLcaNyXySR0UISPc1uw+DtXgQUuIACS4uEhYG5BQA+kimcK+nyA5dCL2v4g7NkLhlXbL8OsbCBHyoBw5JYVnxi54zrNE+xvDxfvpbJgMQJpDac/gN4idBtWHt20DYhSMoywLjCPL7sx6VX4heORv+0HY6BbsHTb4QPnVy9hwvh+zMY08Ruk++UKKxu8LR7Vw3LHdAIxD/eLqASB4yQ0mBA11p+yVv7Ct7/8ATkWOPiNMPYsK10K7lFO5C5vpI+lLvEoDmOtMHYQW2xCC78E67/WNY9Kni6mx0l4R5v8AcqSCzvHMFIPpLGlztOtop4FfNPNlIj+6qj5zThdW7PgWxHUHDR82JPzNYYhVNq59oayRkaAvdF82U5YNsaaxuYiaob29fn9hKW5xsmGp+7F8Rt5CjpmY/CZeR5ZQwBHyP6Uh8SgOY60e7EcZFi+rnbUbxuCNDyOu/KkQdScRslaTOhGzfO2GAH7Vkfq5NKnajg18zce3A2lVUL/kGUGmNmsP4u8ua/8AhW2/zG5rWT42zat3Aod2ZGXxZANR+VZnXXU6ETVD42X8fcUjl1u4UauhdnsbcxalHcAW1zEsC5gQIXdue0x6Vz3ilshiSIqxwHjT2XlCR6GKSpaZaRjjas6Jdw1gSC9w+iWk/VyaE8U7OqbTXbJYhIzBgAQCYBBBIInTkddqMcExl/EIXt2kIGhburAg+ZKxVniFi/cQ27l60incG9bj/Cmn0pzk+rX1+1C0vY5it4qafezvGrZsBVKpdBMuVBJBiJbKxWNdhHpzUu03CVsEZbiXJ/Jm09ZUfSgVjFlToSKU5pbPgNR6o66Lrn4sWI6C5eb6KsUu9tbNlsncgl4Oc5QoJnQheWnpPSvOyfFcOVIxGZm5eM/LLz9jVzG9orFskW7Noxz7tm/+437qZs3sn/FA/E5pdwjSdDXtNGL7Tszk5Lf/AKNjp/cqUjuxupiwx8RHKT+tGuBWgzeITUqUWPkGfAy27YT4dPSqfE8SwGhHyH8KlSrVwTipjLzMZJJq3wxAalSpI+ce/KPnC7zd2IZh6MR+hqp2hxLi2Tnc/wB5i30JNSpTZcgLg5xjLhLGTNE+BMQykbyK8qVPj/cGz8p0r/iF4bXbv/qP/GhHaPG3DaJNxz/edm36SdK8qU+lQuzmeLY5qL9n3IYEGDNSpUuH90dPyHS7N5so8b/42/SaCdo7zBfiOumpk/M1KlVoQzm+OPiohwM+IVKlRY/3SiXkH2xcMDWssQMykGSOkmpUr1HwRdTnvHVhzFVeHNqKlSvKl+6XLyHe+zXCrP2CzcNtS7AySJmGYbHTlQviWOa2YRba/wDk2v1y1KlN7P4pyUt92KzeGKr0RzztfjHuvmuEExGgVdB5AClRG1qVKXn2lsHi3iPPZHH3EVyjEEDy/kjyrZjOIXCxJc69IUfIQBXtSr8CTVk+TkD41y3xEn1M0ExIqVKR2gZiPMO560z9n7Qc+ITUqUGFm5BstcBw5AJtiT5t/GvalSubdgr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692" name="AutoShape 4" descr="data:image/jpeg;base64,/9j/4AAQSkZJRgABAQAAAQABAAD/2wCEAAkGBxQTEhUUEhQVFhQXGRwYGBgYFhcYGhcZGBoXHRgYFxgcHSggGB0lHB0YITEhJSkrLi4uGh8zODMsNygtLisBCgoKDg0OGxAQGywkICQvLCw0NC8sLSwsLCwsLCwsLCwsLCw0LCwsLCwsLCwsLCwsLCwsLCwsLCwsLCwsLCwsLP/AABEIAMMBAwMBIgACEQEDEQH/xAAbAAACAgMBAAAAAAAAAAAAAAAFBgAEAgMHAf/EAEgQAAIBAgQDBgMFBAgDBwUAAAECEQADBBIhMQVBUQYTImFxgTKRoRQjQlKxYsHR8AczQ3KSouHxFYLCJFNjg5Oy0zSz0uPy/8QAGgEAAwEBAQEAAAAAAAAAAAAAAgMEAQAFBv/EADARAAICAQMBBgUEAwEBAAAAAAABAhEDEiExQQQTIjJRYXGBkcHwFDOhsSNS0fEF/9oADAMBAAIRAxEAPwD3F8UbPbbv/ECVOZZCCdJ3zCDVRsU2RwHtkK4M65m3HgMar5VbfjVrLl7lNGLa5j4juRrWOI48NSlu2oJlgEEN6ivqNEvQ8HUjU95i7gKhLW84CXNE0BJHi1MTKmsrN5ibcLeAdCBleS7CRK6bTErXuGNi+wHdKr8gCVVyeTa6eo96EICqgm2/gu5XZX67KPytofFQNuOzDilLgMYXiLfdnvbo0ZCSuYAdF1131HKjHDMRdcJ94OakMDoOrHnv6iKVu8ZM4i+ht3AwB2QHm3R9tedNvAceoLDMxhwwDJBadyeh8udY3a2MnGjeLVxQvwtMqQWInoWnT05aVTsXkbIr4cQQdUhdV3OVY0A5U48U4hYKSoQsCNwff28qScdxjK/hXDwLgGkAsD0J2X9rlNKxzclbjT+hzgk6TsNXOIIyDVgIB8NvLoDErof4b1Wx9jvLVxbTlmbMBnlILx4tBELuF/dQJOMXzlAZ5JdPBdXVgJAAGwGnk3KssPjr9wT311QUU5nIykq0b/l0O0mRFHo9DKrkPWcB3dm1ZYC4mUArGgC6mfzDoDBJM1owfDTZXxq7Oz7qWy5SsrrpoI1J8+lDbnFe7J+9a80sRpkXxDnzMdNgat4/tAXRbdh374wJXQER4idZA9IotGRfP5A3FlzG3iyAXn8JIGa3IAMayIIIHnBNLt57uFYMrgq85WU7xuGHIiRoetMt3E3hay2s/eRBzOGzERqsyreYGuoiq/HuKW7VsW7yrcchiEISQxPxFliB+tdCTjsl8jqTKWBxr4lGWAXEEEKpPQ6aTodvIeVBjjTHxAGP/EX8BHoYZfcnpsX4Tj7YtXnCd2wTXIzfDziZ1qhhcHautGHv6gzBdkgK8yCZAEMQCY69Z6ctMmqoPGrW5imOYnR2Os/1iPpmVtmgn4j6mehqca4z9nwdxrqpcdgFt2rtvMtwggMSskMFgmevmaspw5bKZrxZlAAJQI6/DlgOBvEQPKt3GezN3Hqt1bJW0qxbSBIB3MDqdfKl5W3GlSv1Chp1fA4LfYlixABJJgAACegGgHkKZuyvYm9jAzZ0tIBKl80v/dUCY8/lNMT9i7Nhjcxd22oGuT4vnGhPlNVcR2pssRZwtq9dZjlGuTN5BV8QHuK86PZYR3yv4JF0u0SltiXz6Cx2p4EMJe7oX7d8xJNuZX9lxsG8gT7Vhwvs1isQuazYd1zBRECSfygkFo5kbc4rovDezl9N7eDtGJCABiDEwzsDLajSQPM1Rx/FuJG4cPaF2zGhuP4dP2IEZemWfat/SLlt78KtzP1L4VbcvoJHEOzeLstlu4e4rQDGWdDttNDblll+JSPUEV1HjvZ+9aFm1Zu4i7eugMcQb0KNQCq2hJJ8ydJGp1hl4BwtrIa3jAt5TozYhg8+VoT9R7msj2NyT6fGjn2tKuvwODVK6j2k/o0FxhcwLKocFu4bPpE6I8HNJGgaNxrzrno4ReLZFtuzkxlCsWJ6ZQJmpp4pxdNFEMsJK0yhUC1vxWGe0xS6jI43V1KkeoIBrQWpYwlY1KlYaeVK9qRWHHlSvalccdKe/rWPf6GqF27WC3K+oeQ8ZYxj7ML3mIQFgoHiJPRdYrZxvBIty8LNslSouKc8d2sw2h+MfUUvcLvxcGtM3Gwlx8ObdoMGtm1l7wqe8EmSxPKQRyO1KyO46jYqp0UDbJJAt3wHtB1AfNOXdzp4k0Yxy9qtYbHsCDOI+8tcxmzlOnW2Mu/KPKheEt6WT3LkFmtkrdANxuSr+QiR5GvcOCvdkpfGW61pirgb/wBmmnhbeeRpGsc4B+72gLLBuP4rfO3uy/hB6afFQzF44NnJe2SURv6uDmEDIsDQ9TsYqvhmZe7n7SuW41o5fw5v7NBycy0rzqWLrfdgtfGlyyfuw0DU92gnUknUbidKLWD3aRuuXllj9wfGjQM6yCNUUflHPmORo9w2whtNaZrak3DDAhteUSRCxpPOaXMPdzASza2spmyN0Mqqn2EvuNjRlCzBnABAyOfuSBMeIaCABrPJopkH1F5F0NHEuFXbYLgZ7USHXURMeIbqZ0g1d4XgXt22Zw3eXRlUKuYgEFojlOnnEmr/AAhbbhkuMuUkgEBhMEMpIO4JEAbjnTDf4LnU3yi5TlO7aAaEfx+lHPI1sxSXohfsY0G0yXC4zFGDC3EEjoOUjlvv5UC49ggjW7iZstxJMkmHUkMJPsfejX/DHJORScoiVuHQq0gx6bD3o9b4Uz2XQKbmhMZs+STIIMfFvtv+uOajucI3C+Id00kSCCGHVSIIPtVDjXaO2iZLQeGaYLZnuMAFAGmigAfStXai09o5UUljsOXqx6Uv4e2LZLucznmf0UchXZcly2W/r6DMWNVb+ge7P37qXO+u3CpHwoGhUHn+Y09p/SPbVcjtlkRmQCfWP9q4xj+Nsxy29TyjX5dTVjhHBmc5rpJnWJ/U86leSOR6McdXuxzw14puvZB3tRw2/inDowewdRcWSo66b5vWjvZngK4W0LttM1wkgHQkELMmSPYDz3O7N2Lw62LR1QhxDIT+FeURsRPlVnD8OOHvGXP2f4lIYCZnLOupHSnKEYyk35vX+0ieWVuKiuDRhuGxaLZZdtj4hHiykQrbgCT61uu8QCWwrpLLqRcDET8UksDB/WRyqvf4taW5KlGIByIsEBmyyziQJ1AifnBoph7Fl7BZ2bvJ5A6g+QbyPPrXOXqYkxXTjzI0JkB0BIW10k81J9/1o7wGx9obxtBaSSZiWk9SKA4/CozeG6wJ/OLoHiM7ww2FaftTWDDwN2BlSCNlg5ADP1rm79g9K6DVicufTQL4V25ewq/i2KrKOLgKCRJkb7w06a6jakM8Y1+IaftLufS4KupjrhgqTprMk/ozVjV0Boa5K3aXhmHxxnEK6XFXKlxGfwgTAKMMpEnXYnrSZif6N3JPcYmy4/CHJtsfIjVQfePSnniVklldVgOswFgAyQf7PqOtXcFgkDBLrkOwBCrm/FES0xtrEUE+zYsm9fQdHPPGqTOGcT4Zew7m3fttbfeGG46qdmHmNKqha6J/Sxxtsy4EJCWiHZmUS7EHKUaScmU7yJJMjSue5a8fJFRk0nZ6WOTlFNmNeVkaxNAGeVKlSsNG5rkitYu1WF2tZuV7TyEKgEsBLXVVdWLAAdSdBTP2ktC3bsrltuLVw942eM7NHhiZyCIzD99A+xsG+znU27ZdR1Mqs+2afar/AGkGZro7uxOTvAe9+ASpi0c0OSDBUyflWuX+JsCv8iKmIsZReHdIDbdWJF0HKpnwLr94NvEJIr3FWY7+LOXLkuCLwbu0Mab/AHkyNdxVc25bS3hx3lnMo73RSo1aS2lwwfAeug2rGygY2/u7HjtMBN0iGWfvG8XguaaKdDpprU2sdpLuItkd7Fp1jJdH3wbIhjU/nJkajUVsuqylyEvLkuJcH3wORX2kgauZEONuYqlg7Qfu4t2PHaYCbpEMs+NvF4H6KdDpprTdwPs0Liqe7t+K3pDMSCp1cidGMfDtrTIJy4Fzkocmrgdprd0Epei3dZcpcEfeDRP7x1k7HSmnC4gXApKuryyiGJHhOoymZEcvI0I4jwcW1aFQAKrfEZERMCdWPMHblVe3dyvJW3lS4CB3jZcrCcu/wjm242NWxSSI5+PcI8Ru903eTdB7wMVIB0By95qAQNcon0o5gOPtk7uHiWUqyc11y76ab9KRuI37+MZR3SQBcVQrEHMpBDmOZAhQdDVm7buW1ZLWHckwGYB26SEnlI+Lc+QpaSm6fATi0udxvxjL3Tul/IjNqQolTpmBiJnYET+te8L7XWbFsKPYcz5neudJicZaeRhrrg6MuRsuU7g+f6e1CO0PCMXbebNq89txmVsrEifwtGxG3+lDl0KLTto3Hilad0MHa3toQzFcmpJgopGvqKTV7RNfMXcNYdeuUofmhFUjwXEsZu2rg9VNXrOFKfhI9jSE55HfCKVGEFXLC+A4Xg2+AtYc/n8a/wCICQPY0Qu4J7MBhodmGob0I0NAEajvBceyeFhmtH4kP6j8p86uxJR2iibJb3bGPsniwlzXY6HzB604doMhsRnGeSCJA0YGDt5/U0sWMP3dhrmHaAzA5/xAAMSp0MGQPLUGrF3iRsqgzku8szFmZgAYEEiRMA7DYVmSOvImugmPhTYrcVwty0O+ZCLZbRibW8u0ap+yPXUc4Fnha37ykW1BAHxTZykhQAJkTJJ+U8qdF4gl5LneW2FpRoX0nYbHmdtKpYzCKtkrJuSRc0YyB44I8JPONudJjBp77DXlTVUJ+M4Xd742wgZ99BbgSBEkOI01Pz1q/iMBdXD3FYFhZdPEswFKyZ+86xodjtRi3xUgqAmWDIkuToNQCbe0nY1s7cqws28pIDkBgJ1kZhoEOaBm1323rJR0hRyNuhNwhYkSW/MdX9vxn5078Fs2SjC7MxI0J1kbyOlIqAnkddfhOw/8n60W4WzOyqAfEZ+E6L1/qunStjwFkVjHxbBA92EK6LMEBTqSRukVlgLDuGS7IhSVYj4SuohiFAHvFBMYxu3CQIXYSvIaD+ypo4bhTbtHKc8gEqQIj8cCBMfOmu4xJ3Rw3tr2hOOvLcNoWyid2fFmLZWYyTsN9hNLhrtn9KXZVrr/AGhBr3anLGyiZiN9cxPPWuLX7UE142aEk9T6nq4ZxapdDUTWNZGKxJqdjzypUrysNCpu1g9yq+esS9VPIKURh7I4kLilkwGVkJ6ZhTBxzBMl6wHt4YC5bZBmueAnUd47ZvC3MctqRuGXovIeh/ca6FgrYxIRCFbJdR4bmsw49I1I6L5VViXeYXXKf/CbK9GRPoLeFYAWCVwujshDky0/ivCfhE6MOlSy4UJ/9Ke7vFTMkuDGr/mtCNxrrRjtZwcWVd7aW7aFg0MJcOCQbdtojLENlPLrQm9bLd+A+H8WS4MlogFtPBaOX7uJMjQGOelTSjKMtL5HRkpLUjfw68qMviwxyXiPhY51P4jp4rQjTnrXXOxnFrdsLJtkAldAdvzbar051yS8jTeJuIcwS54bGUM4jwLp93EmSNDFMvDb7sHdr5VGKOD3SrnePEAs6RJ1Gh8qqwbpxa5EZ+kk+B/7Q8dQyVNtQQRrbzRA0J058q5zi+1F+4Stq9lBtggJZg51b4ZA00E5tuRonicSsgm/dfx94AsWyG5sx1g7bfSrHZ3AWiw7o3hlzIAXBgXpBy6CPEQfOqZYZVsqS+pNHJFO3u2UOI9pnwwdXvtdutmIAAQJnWCWj4cvJeonSue4/tHdaYuP65j9P40O4mLoZhcDCGZSTMFlMMJ5kGqIE152XtTe0Ni/HgS3luWzxC6fxv8A4jTP2Vxr3FbCvcaX8Vpsxlbg2E9G2+XSlS3pVrDuQQRoQZFDhnJO2wskE1VBtOMYlCV766pBgjM1EMP2jxXO85/vHN9DWrj6i4LeKXa8PH5XV+P56N/zVQtVdG0yd01wMVrj7n40sv620H1ABq/huIWH+LDgedtiP/dNLdlf5/0ovgrO3+/0q3GrJclIe+yrWhny3SF08LiAGJhdRM79NpqniUuq5zKELblO88U5AZKjXdufI+Ui+J4xbOSyHCkAM3jIbMQ8KQo1iF08x1kOnCrffXWT8LgHXPAJBMif+X6edKnNKTf5sDGDpe4Bxdj7QqDOVdQYzByGzQdWIkatHMa+eui5hmsqoF5A8gsoBBkg7XN32Omg08qv8T4GSxEwAdgrcieZbov60NsdmbSeJ0UAbsy2ySQAIBJOsk/r6Hrkto8AqMXybcZjTd7u6Z7pVAnKR3jE5sqEsOUT6nbSgOPw191+0XUIVyYLBN2Og1u6QPLr0p3W+MTYa2oUFP6sAqYGo5CPfzodgeJlVKMGI35mIIHO3GsR/A0rQ3yMjk08IT1VdvD0/s9hvzNHMIndWi4UZ7nhSFXRBudE57fOjX/D7RvQy5UK55DOpt5idIzRM8gBOmgq3f7OvcYsACoyqsagAjw6EnlXeXk15FIVbSco/wAv/wCqjF7jn2bCPeie5KmJyhg7KpUkL1IO3I1k3BbasviJQmGIRdCN/wABgbazQPj2MxalsHhMIjG6GRi7o5AMqNJVEOzDMSdiQK3NkqG3PwBjFSkvQXeJf0gX7lzvFYqZ0UGQFnRfMfrVXtE2GvMj3EFnvlDLcTYNswdOYDA7cutKeIDIzI5hlJUqORBgjTz86J8UEYTCgjXxsJ08JIA+oNeaszlFpnod0otUDuKcOaw0NqCJVh8LDqDzqiaYeCv3yNhX5gtZPNXAnKD0YCI6xQBljepskUt1wx8ZPhmFSvalKDJmrya8qVtnGdloYHoRT32c4hkuBoB8jtqCP30g0d4Vidat7Fk0yon7RDVE69isl+0Wgd26ZHAA8IGitGozCBruQRWfAOzpzohdSTbySLYAycp0GYkRrvr5UjYDi7ICoYgHQ67gdafezXHCyCCcyHMsan9oD2/SvVlGL8S5/P6PM8UNnwX+L9l2UopZxKG3KAfCZ8A6g1z3tHiCl5kBMW/u1BMwqaD9K6dje0jQSwc5GEysAA7TPwseVKHaXgNrE3WdZsMT4izKUVzOjicwneRI15UqLmt3V+wacXL2E2zfJ9P1pl4A19iTh1U6QWuSLW8R+2wP4V6axvRLDcLGDt5stpwquWuHx96cugHLJMCBud6V7XETousAQqryHkNlFPjJtVYMt+EDv6ScDeU2s9u8QubPdJBtMztP3aqStseWhPOTrSXfw722K3FZGG6sCpEiRIOo0g12Gzx0rZytfKa/AqhmK8x3hOmhOgU686B8e41wsqyjDBmadQFzgwIbOupaZJzMJ6GvM7R2SpOWpfPYrwdodKOn6HPEqxar3Em2XJtK6ppAdw7bCSWCqNTJiNJjWs7IqeCKpMZuADvbF6wd471P7yfEB6rJ9hVKyte9n8X3V+2/IMJHUHQj3FXOJ4Xur1xOQYweo5H5V6OPhEkuWe4ejvCx4lnrQLDijXDXAYGrsRJl4G9uBG5iWZZ1YN8Z0B7ttgNOfz8tdt6+yXSRtOkC4dBl8wNlb6+UErHHO6HeKRldQmp0BAiIA9Pr7DrV1LrbTPk539SPzj6ddZoxp/nzMcrSZdwGLAZWdRoRIIUT8IO56z/O1XtDxNXaVIA3Chhpu3JT5fztd49gFtrNplYZc2mQEaMek8x/MUk3MQzNAzETG9xtJA/CFHwofUemnJxb1GqD4DHC8WbbayRsf6zYCDvAGp9j9b3EsAneq5IyvrplJYgmYBOnInSB1pcwil2ACiTGkJOssfiZjtGsf6s/DsVlKrIOXV3jYasyqQoEQJOtHJ9UY1TF/ifGc75UjKI20BI0EeQ5e5503cM4sWw7MrQURpg9FJU7+tcn+3gsTG5n50Z4L2jew0ptzE6HyMUcoxnCkY4NOxt7P8RGIc2rkeKYIA3jnynzqljLpbE2+5uBcqhWZkM5gTyJGoED2qt2ZvqLpv3BCzpGnibkPTf2p2wuBt/aO9iA0E6cyYLaex96DJJQlft/ICXQ5F297KZMYroQLV5O+uOQFykH7w5QBAMiBzJNJPHOId7clfDbUBEHRRt7nc+tdv7b9jftAa3YuFXLF2LkhCpz6EgEg5oAGgAzadeXY7+jrGW0e5Ft0Rc02y7FhIBCqVkkTJBA0ryssGl4VtyenhyRfme/AA7PN/2qxGp7xf1qpxFQLtwDbMY+dFezKAXGvH4bKl/LNsg92ig9xgSTrqZ+dTteBfEpT8RpqVsjyqUug7NNSpUoTSVYwt2DVepRRlpdmNWG7OLk0dwXEynwmky1dirKY01dh7Xp5J8mDUdDt9pGy5Xhx+1qfnvW0cVtOTmspBGwLCPMEkwa5/axpohh8V51bDtMZdCWXZ64On4Hii+NbbWwj5ZtXLYKEjlPIc5qt2u4YrYVzhLYW6txfBkVGKlXJyR8ZMAxqYB33pOwuMj/AFNNGA7SWyuW8ofQZSAZUr8LDbUCdd9adKCkvC9xPii99zmlnB4rENlVHMmI+EfM7/WjdvsC+UZsTh1fmhLkL0lgpEz/AL8q6iuPtXwxsqiXkKkXHScwMK0gtBaTpm359aT/ALweA99IF21GVUHhOcAk7/mZTqNIqL9NBPx22ULPOXlpC1Y7D4xtra84HeW5JAkj4twNdY0oTcw7W2KXFZWGhDAgj2NdBt4wSC2XU228d0sYdYJIXU66n8Q0FbcUlrEqnfJn7tTBVXBADAMGaRIiGnkTGkmi/TKvA/qb38r8SOf2npl482YWLv8A3lpZ9U8B/QH3qdreza2bXf4cMFVylxHIJTUBWHOCSAZnUiCeQ25eL4C20627rKfRgpH1DV0ZODcWa6mlJGdpqvWMQBuaW0uHr9atW2p0M4EsQ6cP48iAqxlGiQCQdCCCpGxkb1bwWOwqEFTcfoCI2ywCxY9OQ/hSTbYUZ4RhWunw6KPiYmFUdSafam7Yhw0rY6FwDFfaHUC2VCwSykgRpIaZmYFVU7PNczELI6kMQNOZYwNSTtQrBcXWyQlnUAgsx3cjy5L5fyGo8YFpIUwl0BtxuMxIkyTqOnT3DJFp3HqKi+gExKi1Nu1qTozDfUgQoRdBA9/oRvHsV3OEYj47xKDrk/GRJJ2Cr/z0RxSF9dx55iNB+0QNz0/1D9tuGvdw9g2lLFHZCqifjClTCiN0bX09+ntDYZCnJWJqCi/CsFmGd2CWl+Jj+g6nyrUOELhoOKnORItDQwdix5D6+lacXjnuxPhUfCg0VR5D99ZBjZK+AziOKqxAU5UX4Rqfc9SaY8F2oU21RnuIV2ZFmRtBk0h2LdFcJZJIAFUKOtUyeSSGt7j4kqbdx7lxebgIoUTr4STMxWPanF420ttLSWM9xie9DMuV0MNoT4pXnpvtpRThVoIq2pCsSM5/KOQOnLUkVO196cLeChbjW1LgsNGC/GPdZO+sCpssui4R2PndHJe198KFVbmGc3WZ7xsldbgicygQo1MdfEaVjc/aFXeM8X+0Mh7m1ayLk+7BAYAkgsNp1Ovp0qgHNeRkmnLbg9eEWo7nub9r9aleZzXtBYVFSK8rYVrzLSqGGFSssteRWHHlSvYqRXHGSsat2GPWqqXI5A1fw2JTnbH+JhT8VXyBP4BDCpRjB2tf9qw4TjcJBF2y8kaFLmoPodNepn0rdgbgmvYwJep5+Vv0Dtx+6w1wgMblxWVAp5IM1xjOkAAeeum1e2cQuLEMtsYhO7dc9w3DdtlZIbJ8TAanTNAA330cfRGw+GZghy3mQ94xCw67sFOYAHWR/vj2TwLNkKNBCfgtDe2+YFmO5jUsNYgUvLKUszidjUVi1FOzeOWFzE5HHgsxrafPJY6nTxFhqBANXGxWpzaSzf1l2T94mYEqnOdZGhJANN/aLs2M3eFdHbP42aB3i+LwrrvqSOgmkwWyhBWRlCMe7tARkbKSXOxgzmGhJE7Vy1Lc64yCOEx2YFQoZXyqyraBUi4kZSX0+IRGxOYg6Vbw/AsNfwzqLfdAtbY5HGpyvrENGs6RzE9aC5QNGyyoKw9wufBc2yroNDEHQ+Iin/slYAR5kAECcoTZ5kc5gzrqNOlHKmrYuXh4Od8a7Dm3be9ZYtbQAkOCHAaOcQ0HnpttS9gMFcuNltoWPkK7v2xaxYw7lQHzAJBJjqdemg28q4rxHjdxpRSEt/kQZR7xv6mlLT5lwNhKb2Zft4GzZ1vuHf8A7u2Qf8T7D2n2qYnir3IUAJbGyLoB5nqfM0EttVq09UQYMo+oWwzGmqw5bDrJ1DhRqdm+IaAk7bevoVHDXPP9aaOF3DcsPbB8S+NR4tYBBEA66H6e1Uz3gTPaSGzglm0UY3DBgEdSd+cnpUxF0BQnw94wAiZ0MsST6gbc6WsJjT8I9IHmY2SeQ5t/rV7VdqreEuYY3AzPlLFVyyEz+EkTpPi5zpUstMHqk9jtEpPTFFD+kszestAE2o5zAd4ny6Uq22rLtX2stYq+Hth1RUCKGAnQkkmCRuTzNDE4qn5v8p/hSY58fqWLFLStg/hzRzhD/eL6ik+zxlPzD/CaIYTtAikHOmnVTVePtGP/AGX1RPkwzfQ6Lcs3DeuFRpnIkkczoASfoG9qwxUnD4mTlJttbmJg3BkGmk7k+29LGI7XC8wLXraxsFlRPXUyT70Tx3HbN1La/arJzElwpCwRABYltSZNClFpJtb+4DUk7oSOJ9izZwpxPehgrqpUpl0adVOYyQY0jaTypdWzT1274itxreHsMGtWhmLKQQ91hqw6hQco9W60tLhOgH6fz7V5eXHHW9C2PQxTloWvkFG3/MVKLnCH+XUfQ1KX3bGawL3P8/7Vg1mi/wBn08+kST84mtbYffTb1/kUHdhawSbVY93RI2PetZtdT/PtQuASkDyleZavGwfT2rA2elDpN1FPLXq6bVZa1Fed1NZRtmzD4iKMYTEigqLyFWrKxVuDJJCMkUx04bjARkfVTBg8iCCGXodKZuEkWbmpLW2fMju4VSLmslRscymSNNIrnOFuMNjTFgOL+Du7igiQwYAZkIP4Z0g8xzr0bU/EuSKUXHbodI452kF20IiVXN4VkgqeZ5ADWR5VzzijAuwaBrcA7y4SRIDL4E2M89iza7VaxFosuZbneJLznbuwgcaEoo8Pi1JBIPhFUsI2zLIju2PdpkjdGm42qnXcSCW8qXVeFKgo/wCzdm21J2zAE8lWyv3tvbMeUrHQgE6TTLwTFEWGI1LMg8IZzLIdPFzkexOm1DeEcLzRosqPO4QUf/CBHsQPOmfE8GK2ktxOpMMY2YQMo8p08zrRrbZipyTFf+kHip+xW3JP9aBuD8dsk6DbVf0rl4xyk6n6GmT+kHjtu4EwlnxJacs1yAA7QQuSNSoBbU6nTkNU7uK87PnfePRwW4MVQV8hizikP4l+Yq9aYUrWrc6VmbEaith2uS6Bywp9R2wz0wcCxYS4rHadfTn9K5fh7twfC7j/AJj+lXbfFcQm1wn1Cn901XD/AOhCqkmTZOyN8M64MCe8yDxDSNyIgR0UfF5n9/MP6QMeL+NuFDNu3FlD1W3oSDzlsx9CKtXO2WMuWu6LIumUsiQ5X8uaTA/uwfONKAdxl9Kl7Tm71JLgZgxODuXJTFutgsVft2A21Z/ZyvmP561MsZQ5lFbFb1wh6UQs2VO/y2/n5Vut4dhsCR6H9abHEA5g+1hQat2sCZAj+PyNX7aK0DY+ZAHz3qzYsMPhObyAY06OIU8hUs4UawY12P8AA/xq62EIALCRG+31OnyrcLQ2dWDdNFH6TVteGsTKlTGoUA3PnoRT1jFOYBNxBoCw9P8A+6lE79q9mPhUeQ7sfTlUpegPUCrWFaFyq2XeSgPvIGta7treTm9cwo8uELlCwVVgfCUDRykSNduQqd0iEgAknTSQfnJ+lEsWxneC61smDoPcT9dq093yAk/P6ij5wBYS5IjkRH1itGItIB4YJ2iAfcmgeIJTAjWObA/LT51rKToo06xt8qM2+HTDGIPIfv10rXirAXQR6Atp9aW8QamCO6A339/4VqKZvIepoxb4aTBYGI039uRrDF2ssCTtp4jp6iBQPEEpgwBRtr862WLfM1btcPJ1aYIka71svgrEzrt4v3RWxjXJzkeWqIYZf5/0qvhMOTryq8tuNa9DETZBh7NNF0AHcEe5Gmh31iqFyzBKsIK94g7xiSIOZYRfgOsc1JY9Kz4bcgqTyINFOIWovuVByl1fwDL4bgIM3Dqu8dJJ6U7KraYjG6bQb7OYgKZO0zqBbXxqDoo5aekAdaP9pOJq9m848IFl9RpujRr66UjcPbLGWAQATlBYgq0asdF0100+GsO2GMCYR7JYd65UZc2ZgqsWzNGgHwjz3pGWCS1M6NuWldTlGNEuT51Z7nyP+H/WsLtnxUYtYRSo+Hby/e1eYoW2ek5UgAyQ3+1Xu72P/UK3cRwgEEEe0afIxVzhdsMscwenL1Ck0Uce9GOe1gPu8p0q+lnMNPkAxj50WxfDZUmGkbbx7yBVHh7BSQwkHlP186LuqYOu0UnwhUzBjzEVcsW848+fiAHsKPDBrpIWD5r/ANIJ+tDDhzbeRy1mD+8UzuqA7yyqeHkar8hmP1irGFQHQwPRQZ9Zo3w4i4OrdIJ95LRXuL4WWMiMx3l0/QbU1YuqAeT1B7cJ100aeo/RZrYLJRourJ03JMdOdXMNea0xW4CY0glhHyNGv+Hrc0BBnoEH1JzU1Y0Lc2C1wFttAR7Qv0AJrccI9o6BmtiCZDAHrppVu/we5ZhreYzMgTp7jQ1uwmKQgKygNzYgNOvPMYHtTVAByNODuW2MFVX1yx9EJrbc4c3ie1m100BCRO2ZjqPWaMYrhSFSFBLT8SLIjygAEHrJoXjbdywFEhhqQDlYjrKmcp/WiST4BA1wXwSPD7Gz/CvKPL2isgAG2JgT6xrsQN/L571KVXsMsEG091bZcBFiQTuwPOQJbbeIq9icDatAOsETodzI9HHziqdnjGa2q2QykcluPHyI/fVzCcJuXATeF3QSPATJnqfKijxYL5Bly21xvuwyrsYLR58/pW9uEi14jMbZiY38ihiruIxCImSSSoIAa0nXac0ihfeveISQqkjooHKTFdR1spY5pbKkkeYB9Y0/hW6zwfLq0HT9kjUebCi2Fwy2lILIdd/vAfSQNqo43ihEqpmREgsd/wC9/ChcUFqfQGcQhYC5TP7K6e4MVrwXCi0ORInaCdusbUR4bw0mLjBSsxBYCY/3FX8RcCCZ0HIXbf6BaHRe7N19EBcVYyKTAEciGWfTxa0Lw+Da62nrz/3NXsZdN19ABMDT+daN4TAd2sMoDCZOa3P12odGphaqQOtYQpoFgc/Dc+c8q1ZwxIBGmmk/vq3xXEhVKwCSNJKNH+EaH3oRwvDs1wZRJ333HOiUtLpGVatjBhbBAoxi0m3bLROVlGafwmRAHPUjXTWh+HucjA/5koxgTnm2N9xDAciGGbYSDVjdxJXtImGwhdo1iW38IAcBgQg+Hr0+GlftPiEvuuRYCLlzFUBbUnadANhr+tN3DbYKspjKU8QE/hkanfodOopQa3HMe7n9wpGVXsNxunYpYizDHnrTPwzCFra5ZPWPDHl8JmgOL1cnzpo4EM1rUrC7Ahp16RvUmKPiZRkl4Slxfhh7ssc0jzYj3lRFCuDELcEzG2himvFKMjAGJBGlv6STNKDLlaiyQ0yTMhK1Q2/YEHxZB5ZQf+s0F43w7Ic6gZDtBnUAT6b/AFpl4O5uWsw71mG8EQPeCR71OJcOa4sZSW5TdDH5U1wTQtSaYL7PYgOMhMZQToYLa7eZ96M3sIGUqQQDzYj/AKnpPa21p4OhG4/iKduFOLtrOBbULAMJmJMdIMeugroejOmuqFW9ZNi6cpmCRI50y8L4grqoWc8awpaT5QR8oqxieEd/ABcnlFkAe+XX6Us37LWLpE+JSRIPMGNCKOqYN2MuP4ZnVjkbOdmKi2B1mSZoNhcRcw7n0gwQRB8wdfY0c4bjLVy2C+U3JMl85HKIy/vNXvsdlvjyR+wtyfYtp86JGFThmKS4CzZFI5ZXYn0zNl+ZrzHcMNzNcRbrMxmcgA+hP7qCX8K9s5oIXkYIBoxb453hHeKrHQSxb01gx+lHTT2BKeS5aYG4pifxA6/pNF8HjVvEgZLYUTAtqSddkzAmfVver2Lsjuima0qtB8AZ5j9oZuvIilbieEyH7tidNZXL9JMit2mjuCzieBBmJyYkyZnul1/zVKWblx5Og+Ve0jcYMvZ7BJYn72w2ZY8XerGo2JVSPY15jOKKjEKluRzUuw9paD9aHcY4mt1lNlcgCgHL4ZOskgEgHyGlFeDcA7y33pl5JGVWGbSNWmSBrpoZ12rYUlbMlyUF4dexBN7KzBmMnUydzrzOo+dMF7D92uYW71pQNYCwPMsQCferC4RFULctvbSZlrgAEwCQGt6nQaDeKTeKYjxuqGUkgGADE6TFbycWOMcWDpkUE6zmOUtsdJA0HlJrXwTh6libwMQY0nXlOoMelWuHcBlFuXCVVvhhZJgwSBIETpqaZLR7wqi3rogBR4YACiATluaDziu25O9gRcZEHxLHQWf9P30scaxK3Ln3YhdNPONTvpJ5Vb45xG4xa2zsyg/mYgxIkA1ODcFa4M5IVAYkzE9AACSfQUL32NW25t4Fw9MhZ4zSIDBojr4dZoldNsaubZHOFuT7bfrRe40xF1V0A0RwNBE/1dK3a3EXEY2nYGIOkRqJH4Qdjsa3yozli9xFw1w5fhkwPKdPWmHgWCQW8xgPP4g0RAiMvPfeg/BuHNecBRrv0AA1JJ5ACn0LCoouICqx4UbWOv3evrQY1bsKb6Aa4lsavkI5gK8+xMR86CcL4/3V4ZtUB0O5A8/zCjvaZbiWc2cMjHLppqIMEFQaRrSy1dObT2OjBSW51jDZfjQyhJKHcZTroBtrNUeJYEhmuMMyE5jFtToTOp5etZ8HW5YsKjXMsw4AUsQGEidhqCDEn2qzca5eBRLzAnYZCo0/aViRTLdWLqmcqx8ZzAgTTb2QYm2yqjkyCWTcCNjpt8qU8ekORTf2Bw5bPDHRZKqJZhIEAbHeTM7VPDaTHy3iHFsuNcl4+rwPfQ0g9oLRF55UKZJgbCdYFdE/4cD/AGF4/L/4zSz204OtoIwkFgSUMZlg84A39AabkSaFw2ZW7JY0/wBT4IYg+MwsgHWZEfOm17IQwTZU9Mlxv1DCubcMvZXBmK6lntMAbRsgQPjEttzzaH2EVmOVo2a3ErtPhfGXzZyxJJysNSf2gJqlwfiDW2ADECdYJB+YroF6xaZG702mGVoCW4aYOWGCKBrG5Nc2xlvKxrZKnZydqjpCulwDuxeu6c3JI9QFYfWhvF+Cu48FgqZknxkn2MfQUP7N8eC2jZcSpbNo2XWI3gg+4+XNpw+EnVcPcPrJH+W0P1o09vz/AKC1uc/a21ptZBHtTnwTir4nwBu7KqSSPCSByCoBmPsOetVu1HDbt0m4yKgVQIzKDCgDZmzMdPM0p2MQ1tpUxXcr82OHjFYe3c0Z7rnzA/fcJoTxrgbWVW5qFYmMwytpHKdtdxpV/s7xVr0i5fuJA6uwP+YR71ZxfcEw2d4/btqPmM5NGm7r8+wLSoBcG4oEuA3RnWCIbXUjQ66GD10pgXiKsNL1xR0W2F+ikL9aWeJ4SWJtqQvITm+sD9KGWcW1lw43Uzy/eCK6a6s6L6DddvYeTIdjzJt4aT6ySfmalBn/AKQ7k7H5uPorhR7AVKm7xDdBb7O8JW3aZr9h2bw5ZDqI1zExrO0e9Wn4hh18JtkeQu//AJWjW21xRbIDfabjeQF1PmzNp8jSx2g4ucTea51j6AD91MT/ADf+gWjHG4wsxy6LOm0x6gCfpRDgHCUu5zdYoFXMIUEtqBABYdZ35Vu7JcJS7nZ2WVAIVmC5yTESY0G+80zLYuqNLNnL/dskR6lifmaNyXF7gpFTDXUtqEXEXlA5ZCP/AG3CKXu0PGnDFFuu66asWH+Un9aIdrsVZ7lQFti7mMm3tEbaEqTPMUk2RmaKBsJItYDCm7cAJjMYk7CTuafcJgmwwaz39vRjIIciRodDaI9xWrA9nxYRHa01xmUNIzBQCJABUEsY8xG1XrVpXOuHbzIa6oHmSRCjzNaqq+ny+524L4vjzaQst2yT0RFVvUHuhHzrn+NxTXXLMZJov2vdEvOlp2a2CQJMyKH8CwRvXVQbsQB6kwKXJpukFFUrGjsdwtwpvo6KF8Jk/mB3EHQ67iKPuet3D/4E/wDirFcLaw4NvLcaNyXySR0UISPc1uw+DtXgQUuIACS4uEhYG5BQA+kimcK+nyA5dCL2v4g7NkLhlXbL8OsbCBHyoBw5JYVnxi54zrNE+xvDxfvpbJgMQJpDac/gN4idBtWHt20DYhSMoywLjCPL7sx6VX4heORv+0HY6BbsHTb4QPnVy9hwvh+zMY08Ruk++UKKxu8LR7Vw3LHdAIxD/eLqASB4yQ0mBA11p+yVv7Ct7/8ATkWOPiNMPYsK10K7lFO5C5vpI+lLvEoDmOtMHYQW2xCC78E67/WNY9Kni6mx0l4R5v8AcqSCzvHMFIPpLGlztOtop4FfNPNlIj+6qj5zThdW7PgWxHUHDR82JPzNYYhVNq59oayRkaAvdF82U5YNsaaxuYiaob29fn9hKW5xsmGp+7F8Rt5CjpmY/CZeR5ZQwBHyP6Uh8SgOY60e7EcZFi+rnbUbxuCNDyOu/KkQdScRslaTOhGzfO2GAH7Vkfq5NKnajg18zce3A2lVUL/kGUGmNmsP4u8ua/8AhW2/zG5rWT42zat3Aod2ZGXxZANR+VZnXXU6ETVD42X8fcUjl1u4UauhdnsbcxalHcAW1zEsC5gQIXdue0x6Vz3ilshiSIqxwHjT2XlCR6GKSpaZaRjjas6Jdw1gSC9w+iWk/VyaE8U7OqbTXbJYhIzBgAQCYBBBIInTkddqMcExl/EIXt2kIGhburAg+ZKxVniFi/cQ27l60incG9bj/Cmn0pzk+rX1+1C0vY5it4qafezvGrZsBVKpdBMuVBJBiJbKxWNdhHpzUu03CVsEZbiXJ/Jm09ZUfSgVjFlToSKU5pbPgNR6o66Lrn4sWI6C5eb6KsUu9tbNlsncgl4Oc5QoJnQheWnpPSvOyfFcOVIxGZm5eM/LLz9jVzG9orFskW7Noxz7tm/+437qZs3sn/FA/E5pdwjSdDXtNGL7Tszk5Lf/AKNjp/cqUjuxupiwx8RHKT+tGuBWgzeITUqUWPkGfAy27YT4dPSqfE8SwGhHyH8KlSrVwTipjLzMZJJq3wxAalSpI+ce/KPnC7zd2IZh6MR+hqp2hxLi2Tnc/wB5i30JNSpTZcgLg5xjLhLGTNE+BMQykbyK8qVPj/cGz8p0r/iF4bXbv/qP/GhHaPG3DaJNxz/edm36SdK8qU+lQuzmeLY5qL9n3IYEGDNSpUuH90dPyHS7N5so8b/42/SaCdo7zBfiOumpk/M1KlVoQzm+OPiohwM+IVKlRY/3SiXkH2xcMDWssQMykGSOkmpUr1HwRdTnvHVhzFVeHNqKlSvKl+6XLyHe+zXCrP2CzcNtS7AySJmGYbHTlQviWOa2YRba/wDk2v1y1KlN7P4pyUt92KzeGKr0RzztfjHuvmuEExGgVdB5AClRG1qVKXn2lsHi3iPPZHH3EVyjEEDy/kjyrZjOIXCxJc69IUfIQBXtSr8CTVk+TkD41y3xEn1M0ExIqVKR2gZiPMO560z9n7Qc+ITUqUGFm5BstcBw5AJtiT5t/GvalSubdgr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744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Artificial Intelligence—With Very Real Biases - WSJ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64275"/>
            <a:ext cx="7848872" cy="47744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5475388" y="6350401"/>
            <a:ext cx="2895600" cy="365125"/>
          </a:xfrm>
        </p:spPr>
        <p:txBody>
          <a:bodyPr/>
          <a:lstStyle/>
          <a:p>
            <a:r>
              <a:rPr lang="it-IT" dirty="0" smtClean="0"/>
              <a:t>(c) Roberto </a:t>
            </a:r>
            <a:r>
              <a:rPr lang="it-IT" dirty="0" err="1" smtClean="0"/>
              <a:t>Flor</a:t>
            </a:r>
            <a:r>
              <a:rPr lang="it-IT" dirty="0" smtClean="0"/>
              <a:t> - roberto.flor@univr.it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88640"/>
            <a:ext cx="7992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“New” (cyber) THREATS</a:t>
            </a:r>
          </a:p>
          <a:p>
            <a:endParaRPr lang="en-US" dirty="0"/>
          </a:p>
          <a:p>
            <a:r>
              <a:rPr lang="en-US" dirty="0" smtClean="0"/>
              <a:t>AI systems </a:t>
            </a:r>
            <a:r>
              <a:rPr lang="en-US" dirty="0"/>
              <a:t>can be </a:t>
            </a:r>
            <a:r>
              <a:rPr lang="en-US" dirty="0" smtClean="0"/>
              <a:t>attacked	!!!		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it-IT" b="1" dirty="0" err="1" smtClean="0"/>
              <a:t>Different</a:t>
            </a:r>
            <a:r>
              <a:rPr lang="it-IT" b="1" dirty="0" smtClean="0"/>
              <a:t> </a:t>
            </a:r>
            <a:r>
              <a:rPr lang="it-IT" b="1" dirty="0"/>
              <a:t>from </a:t>
            </a:r>
            <a:r>
              <a:rPr lang="it-IT" b="1" dirty="0" err="1"/>
              <a:t>traditional</a:t>
            </a:r>
            <a:r>
              <a:rPr lang="it-IT" b="1" dirty="0"/>
              <a:t> </a:t>
            </a:r>
            <a:r>
              <a:rPr lang="it-IT" b="1" dirty="0" err="1" smtClean="0"/>
              <a:t>cyberattacks</a:t>
            </a:r>
            <a:endParaRPr lang="it-IT" b="1" dirty="0" smtClean="0"/>
          </a:p>
          <a:p>
            <a:endParaRPr lang="it-IT" b="1" dirty="0" smtClean="0"/>
          </a:p>
          <a:p>
            <a:endParaRPr lang="it-IT" b="1" dirty="0"/>
          </a:p>
          <a:p>
            <a:r>
              <a:rPr lang="it-IT" b="1" dirty="0" smtClean="0"/>
              <a:t>The </a:t>
            </a:r>
            <a:r>
              <a:rPr lang="it-IT" b="1" dirty="0" err="1"/>
              <a:t>algorithm</a:t>
            </a:r>
            <a:r>
              <a:rPr lang="it-IT" b="1" dirty="0"/>
              <a:t> “</a:t>
            </a:r>
            <a:r>
              <a:rPr lang="it-IT" b="1" dirty="0" err="1"/>
              <a:t>learns</a:t>
            </a:r>
            <a:r>
              <a:rPr lang="it-IT" b="1" dirty="0" smtClean="0"/>
              <a:t>”		</a:t>
            </a:r>
            <a:r>
              <a:rPr lang="it-IT" b="1" dirty="0"/>
              <a:t>input </a:t>
            </a:r>
            <a:r>
              <a:rPr lang="it-IT" b="1" dirty="0" err="1" smtClean="0"/>
              <a:t>attacks</a:t>
            </a:r>
            <a:endParaRPr lang="it-IT" b="1" dirty="0" smtClean="0"/>
          </a:p>
          <a:p>
            <a:endParaRPr lang="it-IT" b="1" dirty="0"/>
          </a:p>
          <a:p>
            <a:r>
              <a:rPr lang="it-IT" b="1" dirty="0" smtClean="0"/>
              <a:t>				</a:t>
            </a:r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 err="1" smtClean="0"/>
              <a:t>poisoning</a:t>
            </a:r>
            <a:r>
              <a:rPr lang="it-IT" b="1" dirty="0" smtClean="0"/>
              <a:t> </a:t>
            </a:r>
            <a:r>
              <a:rPr lang="it-IT" b="1" dirty="0" err="1"/>
              <a:t>attack</a:t>
            </a:r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r>
              <a:rPr lang="en-US" b="1" dirty="0" smtClean="0"/>
              <a:t>“</a:t>
            </a:r>
          </a:p>
        </p:txBody>
      </p:sp>
      <p:cxnSp>
        <p:nvCxnSpPr>
          <p:cNvPr id="8" name="Connettore 2 7"/>
          <p:cNvCxnSpPr/>
          <p:nvPr/>
        </p:nvCxnSpPr>
        <p:spPr>
          <a:xfrm flipV="1">
            <a:off x="2865280" y="2564904"/>
            <a:ext cx="1202664" cy="111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1979712" y="2676470"/>
            <a:ext cx="885568" cy="1040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 descr="https://www.belfercenter.org/sites/default/files/2019-08/AttackingAI/Image6749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2620687"/>
            <a:ext cx="3966924" cy="2752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https://www.belfercenter.org/sites/default/files/2019-08/AttackingAI/Image67589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0" y="4205399"/>
            <a:ext cx="3346872" cy="25092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6376508" y="5918548"/>
            <a:ext cx="190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M. </a:t>
            </a:r>
            <a:r>
              <a:rPr lang="it-IT" dirty="0" err="1" smtClean="0"/>
              <a:t>Comiter</a:t>
            </a:r>
            <a:r>
              <a:rPr lang="it-IT" dirty="0" smtClean="0"/>
              <a:t> (2019)</a:t>
            </a:r>
            <a:endParaRPr lang="it-IT" dirty="0"/>
          </a:p>
        </p:txBody>
      </p:sp>
      <p:pic>
        <p:nvPicPr>
          <p:cNvPr id="1026" name="Picture 2" descr="Free Vector | Dirty warning background in yellow and black colo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47013">
            <a:off x="4620977" y="439644"/>
            <a:ext cx="1762249" cy="117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73094">
            <a:off x="4853041" y="2207280"/>
            <a:ext cx="3637800" cy="1409734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5122" name="Picture 2" descr="https://imgcdn.agendadigitale.eu/wp-content/uploads/2019/03/29111518/schermata-2019-03-24-alle-01-43-53-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8" y="666998"/>
            <a:ext cx="481965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9552" y="249634"/>
            <a:ext cx="228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ADVERSARIAL ATTACK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Example of a common adversarial attack on image classifiers. The... |  Download Scientific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48" y="2269516"/>
            <a:ext cx="4891131" cy="189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lectronics | Free Full-Text | Real-Time Adversarial Attack Detection with  Deep Image Prior Initialized as a High-Level Representation Based Blurring  Network | HTM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28670"/>
            <a:ext cx="6064100" cy="24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5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Artificial Intelligence—With Very Real Biases - WSJ"/>
          <p:cNvPicPr/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2" y="980728"/>
            <a:ext cx="7848872" cy="4774452"/>
          </a:xfrm>
          <a:prstGeom prst="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5475388" y="6350401"/>
            <a:ext cx="2895600" cy="365125"/>
          </a:xfrm>
        </p:spPr>
        <p:txBody>
          <a:bodyPr/>
          <a:lstStyle/>
          <a:p>
            <a:r>
              <a:rPr lang="it-IT" dirty="0" smtClean="0"/>
              <a:t>(c) Roberto </a:t>
            </a:r>
            <a:r>
              <a:rPr lang="it-IT" dirty="0" err="1" smtClean="0"/>
              <a:t>Flor</a:t>
            </a:r>
            <a:r>
              <a:rPr lang="it-IT" dirty="0" smtClean="0"/>
              <a:t> - roberto.flor@univr.it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46874" y="35294"/>
            <a:ext cx="7992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“New” (cyber) THREATS</a:t>
            </a:r>
          </a:p>
          <a:p>
            <a:endParaRPr lang="en-US" dirty="0"/>
          </a:p>
          <a:p>
            <a:r>
              <a:rPr lang="en-US" dirty="0" smtClean="0"/>
              <a:t>Error / failure		</a:t>
            </a:r>
          </a:p>
          <a:p>
            <a:endParaRPr lang="en-US" dirty="0" smtClean="0"/>
          </a:p>
          <a:p>
            <a:r>
              <a:rPr lang="it-IT" b="1" dirty="0" smtClean="0"/>
              <a:t>The </a:t>
            </a:r>
            <a:r>
              <a:rPr lang="it-IT" b="1" dirty="0"/>
              <a:t>source of AI </a:t>
            </a:r>
            <a:r>
              <a:rPr lang="it-IT" b="1" dirty="0" err="1"/>
              <a:t>errors</a:t>
            </a:r>
            <a:endParaRPr lang="it-IT" dirty="0"/>
          </a:p>
          <a:p>
            <a:endParaRPr lang="it-IT" dirty="0" smtClean="0"/>
          </a:p>
          <a:p>
            <a:r>
              <a:rPr lang="it-IT" b="1" dirty="0" smtClean="0"/>
              <a:t>Cognitive </a:t>
            </a:r>
            <a:r>
              <a:rPr lang="it-IT" b="1" dirty="0" err="1"/>
              <a:t>basis</a:t>
            </a:r>
            <a:r>
              <a:rPr lang="it-IT" b="1" dirty="0"/>
              <a:t> of human </a:t>
            </a:r>
            <a:r>
              <a:rPr lang="it-IT" b="1" dirty="0" err="1" smtClean="0"/>
              <a:t>errors</a:t>
            </a:r>
            <a:endParaRPr lang="it-IT" dirty="0" smtClean="0"/>
          </a:p>
          <a:p>
            <a:endParaRPr lang="it-IT" dirty="0" smtClean="0"/>
          </a:p>
          <a:p>
            <a:r>
              <a:rPr lang="it-IT" b="1" dirty="0" smtClean="0"/>
              <a:t>Data </a:t>
            </a:r>
            <a:r>
              <a:rPr lang="it-IT" dirty="0"/>
              <a:t>on </a:t>
            </a:r>
            <a:r>
              <a:rPr lang="it-IT" dirty="0" err="1"/>
              <a:t>which</a:t>
            </a:r>
            <a:r>
              <a:rPr lang="it-IT" dirty="0"/>
              <a:t> AI </a:t>
            </a:r>
            <a:r>
              <a:rPr lang="it-IT" dirty="0" err="1"/>
              <a:t>systems</a:t>
            </a:r>
            <a:r>
              <a:rPr lang="it-IT" dirty="0"/>
              <a:t>  </a:t>
            </a:r>
            <a:r>
              <a:rPr lang="it-IT" dirty="0" err="1" smtClean="0"/>
              <a:t>rely</a:t>
            </a:r>
            <a:r>
              <a:rPr lang="it-IT" dirty="0" smtClean="0"/>
              <a:t> </a:t>
            </a:r>
            <a:r>
              <a:rPr lang="it-IT" dirty="0" err="1"/>
              <a:t>coming</a:t>
            </a:r>
            <a:r>
              <a:rPr lang="it-IT" dirty="0"/>
              <a:t> from </a:t>
            </a:r>
            <a:r>
              <a:rPr lang="it-IT" dirty="0" err="1" smtClean="0"/>
              <a:t>humans</a:t>
            </a:r>
            <a:r>
              <a:rPr lang="it-IT" dirty="0" smtClean="0"/>
              <a:t>;</a:t>
            </a:r>
          </a:p>
          <a:p>
            <a:endParaRPr lang="it-IT" b="1" dirty="0" smtClean="0"/>
          </a:p>
          <a:p>
            <a:r>
              <a:rPr lang="it-IT" b="1" dirty="0" smtClean="0"/>
              <a:t>Software/</a:t>
            </a:r>
            <a:r>
              <a:rPr lang="it-IT" b="1" dirty="0" err="1" smtClean="0"/>
              <a:t>black</a:t>
            </a:r>
            <a:r>
              <a:rPr lang="it-IT" b="1" dirty="0" smtClean="0"/>
              <a:t> box </a:t>
            </a:r>
          </a:p>
          <a:p>
            <a:r>
              <a:rPr lang="it-IT" b="1" dirty="0" smtClean="0"/>
              <a:t>machine </a:t>
            </a:r>
            <a:r>
              <a:rPr lang="it-IT" b="1" dirty="0" err="1" smtClean="0"/>
              <a:t>learning</a:t>
            </a:r>
            <a:endParaRPr lang="it-IT" b="1" dirty="0" smtClean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/>
          </a:p>
          <a:p>
            <a:r>
              <a:rPr lang="en-US" dirty="0"/>
              <a:t>model prediction </a:t>
            </a:r>
            <a:endParaRPr lang="en-US" dirty="0" smtClean="0"/>
          </a:p>
          <a:p>
            <a:r>
              <a:rPr lang="en-US" dirty="0" smtClean="0"/>
              <a:t>errors </a:t>
            </a:r>
            <a:r>
              <a:rPr lang="en-US" dirty="0"/>
              <a:t>with a </a:t>
            </a:r>
            <a:endParaRPr lang="en-US" dirty="0" smtClean="0"/>
          </a:p>
          <a:p>
            <a:r>
              <a:rPr lang="en-US" dirty="0" smtClean="0"/>
              <a:t>small </a:t>
            </a:r>
            <a:r>
              <a:rPr lang="en-US" dirty="0"/>
              <a:t>change </a:t>
            </a:r>
            <a:r>
              <a:rPr lang="en-US" dirty="0" smtClean="0"/>
              <a:t>to</a:t>
            </a:r>
          </a:p>
          <a:p>
            <a:r>
              <a:rPr lang="en-US" dirty="0" smtClean="0"/>
              <a:t>the </a:t>
            </a:r>
            <a:r>
              <a:rPr lang="en-US" dirty="0"/>
              <a:t>model’s input</a:t>
            </a:r>
            <a:endParaRPr lang="en-US" b="1" dirty="0" smtClean="0"/>
          </a:p>
        </p:txBody>
      </p:sp>
      <p:pic>
        <p:nvPicPr>
          <p:cNvPr id="6146" name="Picture 2" descr="immagini distor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73" y="2985598"/>
            <a:ext cx="5689317" cy="369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423337" y="1119982"/>
            <a:ext cx="3744416" cy="923330"/>
          </a:xfrm>
          <a:prstGeom prst="rect">
            <a:avLst/>
          </a:prstGeom>
          <a:noFill/>
          <a:ln w="190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/>
              <a:t>Anatomia di un dato ingannevole. </a:t>
            </a:r>
            <a:r>
              <a:rPr lang="it-IT" dirty="0" err="1"/>
              <a:t>Finlayson</a:t>
            </a:r>
            <a:r>
              <a:rPr lang="it-IT" dirty="0"/>
              <a:t> et al. 2019, Science, vol.363, </a:t>
            </a:r>
            <a:r>
              <a:rPr lang="it-IT" dirty="0" err="1"/>
              <a:t>issue</a:t>
            </a:r>
            <a:r>
              <a:rPr lang="it-IT" dirty="0"/>
              <a:t> 6433</a:t>
            </a:r>
          </a:p>
        </p:txBody>
      </p:sp>
      <p:cxnSp>
        <p:nvCxnSpPr>
          <p:cNvPr id="14" name="Connettore 2 13"/>
          <p:cNvCxnSpPr/>
          <p:nvPr/>
        </p:nvCxnSpPr>
        <p:spPr>
          <a:xfrm>
            <a:off x="6258046" y="2043312"/>
            <a:ext cx="0" cy="809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9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15368" y="651851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smtClean="0">
                <a:solidFill>
                  <a:srgbClr val="0070C0"/>
                </a:solidFill>
              </a:rPr>
              <a:t>XIA</a:t>
            </a:r>
            <a:endParaRPr lang="it-IT" sz="3200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Black box AI VS eXplainable 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5573255" cy="27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ftware Applicativi - Micro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35" y="2276872"/>
            <a:ext cx="1291318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oftware Applicativi - Micro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56" y="2276872"/>
            <a:ext cx="1291318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oftware Applicativi - Micro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41" y="2276872"/>
            <a:ext cx="1291318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9552" y="2780928"/>
            <a:ext cx="3884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DDL INTELLIGENZA ARTIFICIALE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95736" y="3481271"/>
            <a:ext cx="67327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GENERALE: 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/>
              <a:t>Autodeterminazione umana &amp; approccio umano-centrico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P</a:t>
            </a:r>
            <a:r>
              <a:rPr lang="it-IT" dirty="0" smtClean="0"/>
              <a:t>rocessi </a:t>
            </a:r>
            <a:r>
              <a:rPr lang="it-IT" dirty="0"/>
              <a:t>di cui deve essere garantita e vigilata la correttezza, l’attendibilità, la sicurezza, la qualità, l’appropriatezza e la </a:t>
            </a:r>
            <a:r>
              <a:rPr lang="it-IT" dirty="0" smtClean="0"/>
              <a:t>trasparenza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R</a:t>
            </a:r>
            <a:r>
              <a:rPr lang="it-IT" dirty="0" smtClean="0"/>
              <a:t>ispetto </a:t>
            </a:r>
            <a:r>
              <a:rPr lang="it-IT" dirty="0"/>
              <a:t>della autonomia e del potere decisionale </a:t>
            </a:r>
            <a:r>
              <a:rPr lang="it-IT" dirty="0" smtClean="0"/>
              <a:t>dell’uomo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err="1"/>
              <a:t>C</a:t>
            </a:r>
            <a:r>
              <a:rPr lang="it-IT" dirty="0" err="1" smtClean="0"/>
              <a:t>ybersicurezza</a:t>
            </a:r>
            <a:r>
              <a:rPr lang="it-IT" dirty="0" smtClean="0"/>
              <a:t> </a:t>
            </a:r>
            <a:r>
              <a:rPr lang="it-IT" dirty="0"/>
              <a:t>lungo tutto il ciclo di vita dei sistemi e dei modelli di intelligenza </a:t>
            </a:r>
            <a:r>
              <a:rPr lang="it-IT" dirty="0" smtClean="0"/>
              <a:t>artificiale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/>
              <a:t>T</a:t>
            </a:r>
            <a:r>
              <a:rPr lang="it-IT" dirty="0" smtClean="0"/>
              <a:t>rattamento </a:t>
            </a:r>
            <a:r>
              <a:rPr lang="it-IT" dirty="0"/>
              <a:t>lecito, corretto e trasparente dei dati </a:t>
            </a:r>
            <a:r>
              <a:rPr lang="it-IT" dirty="0" smtClean="0"/>
              <a:t>personali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26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15368" y="651851"/>
            <a:ext cx="768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i="1" dirty="0" smtClean="0">
                <a:solidFill>
                  <a:srgbClr val="0070C0"/>
                </a:solidFill>
              </a:rPr>
              <a:t>XIA</a:t>
            </a:r>
            <a:endParaRPr lang="it-IT" sz="3200" b="1" i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Black box AI VS eXplainable 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5573255" cy="277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ftware Applicativi - Micro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35" y="2276872"/>
            <a:ext cx="1291318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oftware Applicativi - Micro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56" y="2276872"/>
            <a:ext cx="1291318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oftware Applicativi - Micro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41" y="2276872"/>
            <a:ext cx="1291318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13468" y="2486597"/>
            <a:ext cx="391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DDL INTELLIGENZA ARTIFICIALE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9698" y="2963686"/>
            <a:ext cx="83827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NEL SETTORE MEDICO:</a:t>
            </a:r>
          </a:p>
          <a:p>
            <a:endParaRPr lang="it-IT" dirty="0" smtClean="0"/>
          </a:p>
          <a:p>
            <a:r>
              <a:rPr lang="it-IT" dirty="0" smtClean="0"/>
              <a:t>Obblighi </a:t>
            </a:r>
            <a:r>
              <a:rPr lang="it-IT" dirty="0"/>
              <a:t>di trasparenza già previsti dal testo dell’AI </a:t>
            </a:r>
            <a:r>
              <a:rPr lang="it-IT" dirty="0" err="1"/>
              <a:t>Act</a:t>
            </a:r>
            <a:r>
              <a:rPr lang="it-IT" dirty="0"/>
              <a:t> per i sistemi di </a:t>
            </a:r>
            <a:r>
              <a:rPr lang="it-IT" b="1" dirty="0"/>
              <a:t>AI ad alto </a:t>
            </a:r>
            <a:r>
              <a:rPr lang="it-IT" b="1" dirty="0" smtClean="0"/>
              <a:t>rischio, in particolare su:</a:t>
            </a:r>
          </a:p>
          <a:p>
            <a:pPr marL="342900" indent="-342900">
              <a:buAutoNum type="arabicPeriod"/>
            </a:pPr>
            <a:r>
              <a:rPr lang="it-IT" dirty="0" smtClean="0"/>
              <a:t>caratteristiche</a:t>
            </a:r>
            <a:r>
              <a:rPr lang="it-IT" dirty="0"/>
              <a:t>, </a:t>
            </a:r>
            <a:r>
              <a:rPr lang="it-IT" dirty="0" smtClean="0"/>
              <a:t>capacità </a:t>
            </a:r>
            <a:r>
              <a:rPr lang="it-IT" dirty="0"/>
              <a:t>e </a:t>
            </a:r>
            <a:r>
              <a:rPr lang="it-IT" dirty="0" smtClean="0"/>
              <a:t>limiti </a:t>
            </a:r>
            <a:r>
              <a:rPr lang="it-IT" dirty="0"/>
              <a:t>delle prestazioni del sistema di </a:t>
            </a:r>
            <a:r>
              <a:rPr lang="it-IT" dirty="0" smtClean="0"/>
              <a:t>IA</a:t>
            </a:r>
          </a:p>
          <a:p>
            <a:pPr marL="342900" indent="-342900">
              <a:buAutoNum type="arabicPeriod"/>
            </a:pPr>
            <a:r>
              <a:rPr lang="it-IT" dirty="0"/>
              <a:t>logiche di </a:t>
            </a:r>
            <a:r>
              <a:rPr lang="it-IT" dirty="0" smtClean="0"/>
              <a:t>funzionamento</a:t>
            </a:r>
          </a:p>
          <a:p>
            <a:pPr marL="342900" indent="-342900">
              <a:buAutoNum type="arabicPeriod"/>
            </a:pPr>
            <a:r>
              <a:rPr lang="it-IT" dirty="0"/>
              <a:t>funzione di supporto ai </a:t>
            </a:r>
            <a:r>
              <a:rPr lang="it-IT" dirty="0" smtClean="0"/>
              <a:t>processi </a:t>
            </a:r>
            <a:r>
              <a:rPr lang="it-IT" dirty="0"/>
              <a:t>di prevenzione, diagnosi, cura e scelta </a:t>
            </a:r>
            <a:r>
              <a:rPr lang="it-IT" dirty="0" smtClean="0"/>
              <a:t>terapeutica</a:t>
            </a:r>
          </a:p>
          <a:p>
            <a:endParaRPr lang="it-IT" dirty="0" smtClean="0"/>
          </a:p>
          <a:p>
            <a:r>
              <a:rPr lang="it-IT" dirty="0" smtClean="0"/>
              <a:t>Rimane </a:t>
            </a:r>
            <a:r>
              <a:rPr lang="it-IT" dirty="0"/>
              <a:t>impregiudicata la </a:t>
            </a:r>
            <a:r>
              <a:rPr lang="it-IT" b="1" dirty="0" smtClean="0"/>
              <a:t>responsabilità del medico </a:t>
            </a:r>
            <a:r>
              <a:rPr lang="it-IT" dirty="0" smtClean="0"/>
              <a:t>o </a:t>
            </a:r>
            <a:r>
              <a:rPr lang="it-IT" dirty="0"/>
              <a:t>di altro professionista sanitario coinvolto riguardo la decisione finale sullo specifico </a:t>
            </a:r>
            <a:r>
              <a:rPr lang="it-IT" dirty="0" smtClean="0"/>
              <a:t>trattamento</a:t>
            </a:r>
          </a:p>
          <a:p>
            <a:r>
              <a:rPr lang="it-IT" dirty="0"/>
              <a:t>G</a:t>
            </a:r>
            <a:r>
              <a:rPr lang="it-IT" dirty="0" smtClean="0"/>
              <a:t>arantire </a:t>
            </a:r>
            <a:r>
              <a:rPr lang="it-IT" dirty="0"/>
              <a:t>il </a:t>
            </a:r>
            <a:r>
              <a:rPr lang="it-IT" b="1" dirty="0"/>
              <a:t>controllo umano sul funzionamento </a:t>
            </a:r>
            <a:r>
              <a:rPr lang="it-IT" dirty="0"/>
              <a:t>del sistema e la possibilità di intervenire in qualsiasi momento anche sull’output generato dal sistema stesso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8907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538014" y="6225848"/>
            <a:ext cx="2895600" cy="365125"/>
          </a:xfrm>
        </p:spPr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13606" y="1159367"/>
            <a:ext cx="374441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b="1" i="1" dirty="0" smtClean="0"/>
              <a:t>Statuto ontologico della macchina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Soggetto		Oggetto</a:t>
            </a:r>
          </a:p>
          <a:p>
            <a:r>
              <a:rPr lang="it-IT" dirty="0"/>
              <a:t>	 </a:t>
            </a:r>
            <a:r>
              <a:rPr lang="it-IT" dirty="0" smtClean="0"/>
              <a:t>       (prodotto o servizio 		complesso)</a:t>
            </a:r>
          </a:p>
          <a:p>
            <a:endParaRPr lang="it-IT" dirty="0" smtClean="0"/>
          </a:p>
          <a:p>
            <a:endParaRPr lang="it-IT" dirty="0"/>
          </a:p>
          <a:p>
            <a:pPr algn="ctr"/>
            <a:r>
              <a:rPr lang="it-IT" dirty="0" err="1"/>
              <a:t>Artificial</a:t>
            </a:r>
            <a:r>
              <a:rPr lang="it-IT" dirty="0"/>
              <a:t> Intelligence (AI) </a:t>
            </a:r>
            <a:endParaRPr lang="it-IT" dirty="0" smtClean="0"/>
          </a:p>
          <a:p>
            <a:pPr algn="ctr"/>
            <a:r>
              <a:rPr lang="it-IT" dirty="0" err="1" smtClean="0"/>
              <a:t>technology</a:t>
            </a:r>
            <a:r>
              <a:rPr lang="it-IT" dirty="0" smtClean="0"/>
              <a:t> &amp; </a:t>
            </a:r>
            <a:r>
              <a:rPr lang="it-IT" dirty="0" err="1"/>
              <a:t>autonomous</a:t>
            </a:r>
            <a:r>
              <a:rPr lang="it-IT" dirty="0"/>
              <a:t> </a:t>
            </a:r>
            <a:endParaRPr lang="it-IT" dirty="0" smtClean="0"/>
          </a:p>
          <a:p>
            <a:pPr algn="ctr"/>
            <a:r>
              <a:rPr lang="it-IT" dirty="0" smtClean="0"/>
              <a:t>or </a:t>
            </a:r>
            <a:r>
              <a:rPr lang="it-IT" dirty="0" err="1"/>
              <a:t>artificial</a:t>
            </a:r>
            <a:r>
              <a:rPr lang="it-IT" dirty="0"/>
              <a:t> agents (AA)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					</a:t>
            </a:r>
          </a:p>
          <a:p>
            <a:r>
              <a:rPr lang="it-IT" dirty="0"/>
              <a:t>	</a:t>
            </a:r>
            <a:r>
              <a:rPr lang="it-IT" dirty="0" smtClean="0"/>
              <a:t>				</a:t>
            </a:r>
            <a:endParaRPr lang="it-IT" sz="2000" dirty="0" smtClean="0"/>
          </a:p>
        </p:txBody>
      </p:sp>
      <p:pic>
        <p:nvPicPr>
          <p:cNvPr id="12290" name="Picture 2" descr="Corso di Diritto penale - Centro Studi Ulis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48" y="24548"/>
            <a:ext cx="2492359" cy="110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DF2F0E8-BA7A-4240-B08C-A825279EA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48"/>
            <a:ext cx="1581954" cy="86173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4024380" y="1159367"/>
            <a:ext cx="424042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algn="ctr"/>
            <a:endParaRPr lang="it-IT" dirty="0"/>
          </a:p>
          <a:p>
            <a:r>
              <a:rPr lang="it-IT" b="1" i="1" dirty="0" smtClean="0"/>
              <a:t>	         Reato	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Agente</a:t>
            </a:r>
            <a:r>
              <a:rPr lang="it-IT" dirty="0"/>
              <a:t>	 </a:t>
            </a:r>
            <a:r>
              <a:rPr lang="it-IT" dirty="0" smtClean="0"/>
              <a:t>    Mezzo	       Oggetto/(vittima?) </a:t>
            </a:r>
          </a:p>
          <a:p>
            <a:r>
              <a:rPr lang="it-IT" sz="1400" dirty="0" smtClean="0"/>
              <a:t>Commette          utilizzata</a:t>
            </a:r>
          </a:p>
          <a:p>
            <a:r>
              <a:rPr lang="it-IT" sz="1400" dirty="0"/>
              <a:t>	 </a:t>
            </a:r>
            <a:r>
              <a:rPr lang="it-IT" sz="1400" dirty="0" smtClean="0"/>
              <a:t>     per commettere</a:t>
            </a:r>
            <a:r>
              <a:rPr lang="it-IT" sz="1400" dirty="0"/>
              <a:t>	</a:t>
            </a:r>
            <a:endParaRPr lang="it-IT" sz="1400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					</a:t>
            </a:r>
          </a:p>
          <a:p>
            <a:r>
              <a:rPr lang="it-IT" dirty="0"/>
              <a:t>	</a:t>
            </a:r>
            <a:r>
              <a:rPr lang="it-IT" dirty="0" smtClean="0"/>
              <a:t>				</a:t>
            </a:r>
            <a:endParaRPr lang="it-IT" sz="2000" dirty="0" smtClean="0"/>
          </a:p>
        </p:txBody>
      </p:sp>
      <p:cxnSp>
        <p:nvCxnSpPr>
          <p:cNvPr id="6" name="Connettore 2 5"/>
          <p:cNvCxnSpPr/>
          <p:nvPr/>
        </p:nvCxnSpPr>
        <p:spPr>
          <a:xfrm flipH="1">
            <a:off x="899592" y="3212976"/>
            <a:ext cx="7920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691680" y="3212976"/>
            <a:ext cx="7920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4629547" y="3132319"/>
            <a:ext cx="1152128" cy="593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H="1">
            <a:off x="5713340" y="3149617"/>
            <a:ext cx="7200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5781675" y="3132319"/>
            <a:ext cx="1072923" cy="593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5749344" y="5033911"/>
            <a:ext cx="697674" cy="44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689739" y="4602024"/>
            <a:ext cx="4244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Rapporto </a:t>
            </a:r>
            <a:r>
              <a:rPr lang="it-IT" b="1" i="1" dirty="0"/>
              <a:t>uomo-macchina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IA autonoma 		IA </a:t>
            </a:r>
            <a:r>
              <a:rPr lang="it-IT" dirty="0" smtClean="0"/>
              <a:t>«assistita»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cxnSp>
        <p:nvCxnSpPr>
          <p:cNvPr id="29" name="Connettore 2 28"/>
          <p:cNvCxnSpPr/>
          <p:nvPr/>
        </p:nvCxnSpPr>
        <p:spPr>
          <a:xfrm flipH="1">
            <a:off x="4980267" y="5033910"/>
            <a:ext cx="733073" cy="44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2012554" y="4529854"/>
            <a:ext cx="413667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 flipV="1">
            <a:off x="862026" y="4077072"/>
            <a:ext cx="613630" cy="956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I e Diritto Penale: 4 possibili sviluppi | Liberticida : Il b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5795"/>
            <a:ext cx="2378695" cy="158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2980428" y="1253677"/>
            <a:ext cx="51826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MACHINA DELINQUERE POTEST ?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	</a:t>
            </a:r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Colpevolezza ?</a:t>
            </a:r>
          </a:p>
          <a:p>
            <a:r>
              <a:rPr lang="it-IT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Funzione della pena ?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			</a:t>
            </a:r>
            <a:r>
              <a:rPr lang="it-IT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Nuovi beni o interessi ?</a:t>
            </a:r>
          </a:p>
          <a:p>
            <a:r>
              <a:rPr lang="it-IT" b="1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it-IT" b="1" dirty="0" smtClean="0">
                <a:solidFill>
                  <a:schemeClr val="bg1">
                    <a:lumMod val="65000"/>
                  </a:schemeClr>
                </a:solidFill>
              </a:rPr>
              <a:t>			</a:t>
            </a:r>
            <a:endParaRPr lang="it-IT" b="1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flipH="1">
            <a:off x="2012554" y="1945099"/>
            <a:ext cx="1677186" cy="8927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4139952" y="1945099"/>
            <a:ext cx="1448736" cy="890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/>
          <p:nvPr/>
        </p:nvCxnSpPr>
        <p:spPr>
          <a:xfrm>
            <a:off x="3926357" y="1945099"/>
            <a:ext cx="45271" cy="34099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Freccia circolare in su 2050"/>
          <p:cNvSpPr/>
          <p:nvPr/>
        </p:nvSpPr>
        <p:spPr>
          <a:xfrm>
            <a:off x="4629547" y="5877271"/>
            <a:ext cx="2225051" cy="53159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39072" y="270816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</a:rPr>
              <a:t>QUALE IMPATTO?</a:t>
            </a:r>
            <a:endParaRPr lang="it-IT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l nesso di causalità materiale si accerta con la regola del più probabile  che non - Sanasani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75" y="3397898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26344" y="476672"/>
            <a:ext cx="562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RESPONSABILITA’ PENALE PER PREGIUDIZI CAGIONATI TRAMITE SISTEMI DI IA</a:t>
            </a:r>
            <a:endParaRPr lang="it-IT" b="1" dirty="0" smtClean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1556792"/>
            <a:ext cx="8382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dirty="0" smtClean="0"/>
              <a:t>Tipologia </a:t>
            </a:r>
            <a:r>
              <a:rPr lang="it-IT" dirty="0"/>
              <a:t>di </a:t>
            </a:r>
            <a:r>
              <a:rPr lang="it-IT" dirty="0" smtClean="0"/>
              <a:t>IA</a:t>
            </a:r>
          </a:p>
          <a:p>
            <a:pPr marL="342900" indent="-342900">
              <a:buAutoNum type="arabicPeriod"/>
            </a:pPr>
            <a:r>
              <a:rPr lang="it-IT" dirty="0" smtClean="0"/>
              <a:t>CIA </a:t>
            </a:r>
            <a:r>
              <a:rPr lang="it-IT" dirty="0" err="1" smtClean="0"/>
              <a:t>Triad</a:t>
            </a:r>
            <a:r>
              <a:rPr lang="it-IT" dirty="0" smtClean="0"/>
              <a:t> riferita ai dati di apprendimento</a:t>
            </a:r>
            <a:endParaRPr lang="it-IT" dirty="0" smtClean="0"/>
          </a:p>
          <a:p>
            <a:pPr marL="342900" indent="-342900">
              <a:buAutoNum type="arabicPeriod"/>
            </a:pPr>
            <a:r>
              <a:rPr lang="it-IT" dirty="0" smtClean="0"/>
              <a:t>Imputazione causale</a:t>
            </a:r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/>
          </a:p>
          <a:p>
            <a:r>
              <a:rPr lang="it-IT" b="1" dirty="0" smtClean="0"/>
              <a:t>Errore umano in fase esecutiva			Errore della macchina</a:t>
            </a:r>
          </a:p>
          <a:p>
            <a:r>
              <a:rPr lang="it-IT" b="1" dirty="0"/>
              <a:t>	</a:t>
            </a:r>
            <a:r>
              <a:rPr lang="it-IT" b="1" dirty="0" smtClean="0"/>
              <a:t>					</a:t>
            </a:r>
            <a:r>
              <a:rPr lang="it-IT" dirty="0" smtClean="0"/>
              <a:t>Black box </a:t>
            </a:r>
            <a:r>
              <a:rPr lang="it-IT" dirty="0" err="1" smtClean="0"/>
              <a:t>problem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					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hands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endParaRPr lang="it-IT" dirty="0" smtClean="0"/>
          </a:p>
          <a:p>
            <a:r>
              <a:rPr lang="it-IT" dirty="0"/>
              <a:t>c</a:t>
            </a:r>
            <a:r>
              <a:rPr lang="it-IT" dirty="0" smtClean="0"/>
              <a:t>olposo		doloso</a:t>
            </a:r>
          </a:p>
          <a:p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					imputazione causale</a:t>
            </a:r>
            <a:endParaRPr lang="it-IT" dirty="0" smtClean="0"/>
          </a:p>
          <a:p>
            <a:endParaRPr lang="it-IT" b="1" dirty="0" smtClean="0"/>
          </a:p>
          <a:p>
            <a:r>
              <a:rPr lang="it-IT" dirty="0"/>
              <a:t>c</a:t>
            </a:r>
            <a:r>
              <a:rPr lang="it-IT" dirty="0" smtClean="0"/>
              <a:t>olpa lieve	colpa grave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2123728" y="2492896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123728" y="2492896"/>
            <a:ext cx="4032448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1187624" y="3573016"/>
            <a:ext cx="936104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2123728" y="3589858"/>
            <a:ext cx="720080" cy="487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7020272" y="4077072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l nesso di causalità quale elemento costitutivo dell'illecito  extracontrattuale - Centro Studi Corrado Rossit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79553"/>
            <a:ext cx="2623220" cy="155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lligenza artificiale: la chiave per il successo dei progett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93" y="1188812"/>
            <a:ext cx="2631158" cy="148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2 20"/>
          <p:cNvCxnSpPr/>
          <p:nvPr/>
        </p:nvCxnSpPr>
        <p:spPr>
          <a:xfrm>
            <a:off x="1187624" y="4437112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1187624" y="4437112"/>
            <a:ext cx="1296144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84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26344" y="476672"/>
            <a:ext cx="562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RESPONSABILITA’ PENALE PER PREGIUDIZI CAGIONATI TRAMITE SISTEMI DI IA</a:t>
            </a:r>
            <a:endParaRPr lang="it-IT" b="1" dirty="0" smtClean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1556792"/>
            <a:ext cx="83827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Imputazione causale</a:t>
            </a:r>
          </a:p>
          <a:p>
            <a:endParaRPr lang="it-IT" b="1" dirty="0"/>
          </a:p>
          <a:p>
            <a:r>
              <a:rPr lang="it-IT" b="1" dirty="0" smtClean="0"/>
              <a:t>			Errore della macchina</a:t>
            </a:r>
          </a:p>
          <a:p>
            <a:r>
              <a:rPr lang="it-IT" b="1" dirty="0"/>
              <a:t>	</a:t>
            </a:r>
            <a:r>
              <a:rPr lang="it-IT" b="1" dirty="0" smtClean="0"/>
              <a:t>				</a:t>
            </a:r>
            <a:r>
              <a:rPr lang="it-IT" dirty="0" smtClean="0"/>
              <a:t>Black box </a:t>
            </a:r>
            <a:r>
              <a:rPr lang="it-IT" dirty="0" err="1" smtClean="0"/>
              <a:t>problem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				</a:t>
            </a:r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hands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					</a:t>
            </a:r>
            <a:endParaRPr lang="it-IT" b="1" dirty="0"/>
          </a:p>
        </p:txBody>
      </p:sp>
      <p:pic>
        <p:nvPicPr>
          <p:cNvPr id="1026" name="Picture 2" descr="Il nesso di causalità quale elemento costitutivo dell'illecito  extracontrattuale - Centro Studi Corrado Rossi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2623220" cy="155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lack-box Test Design Techniques - Lotus QA - Leading IT Outsourcing  Company In Viet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501" y="3789040"/>
            <a:ext cx="47053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>
            <a:endCxn id="2050" idx="0"/>
          </p:cNvCxnSpPr>
          <p:nvPr/>
        </p:nvCxnSpPr>
        <p:spPr>
          <a:xfrm>
            <a:off x="6156176" y="3068960"/>
            <a:ext cx="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Saiba como o Big Data vem sendo usados em bancos - Big Data Analytics at  Work | Eleflo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21906"/>
            <a:ext cx="2068874" cy="217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7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telligenza Artificiale: quante forme di IA esistono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4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155575" y="476672"/>
            <a:ext cx="5496545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endParaRPr lang="it-IT" sz="1200" b="1" dirty="0">
              <a:solidFill>
                <a:schemeClr val="bg1"/>
              </a:solidFill>
              <a:latin typeface="Segoe Script" pitchFamily="34" charset="0"/>
            </a:endParaRPr>
          </a:p>
          <a:p>
            <a:r>
              <a:rPr lang="it-IT" sz="4000" b="1" dirty="0" smtClean="0">
                <a:solidFill>
                  <a:schemeClr val="bg1"/>
                </a:solidFill>
                <a:latin typeface="Arial Narrow" pitchFamily="34" charset="0"/>
              </a:rPr>
              <a:t>GRAZIE PER L’ATTENZIONE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sz="2800" b="1" dirty="0" smtClean="0">
                <a:solidFill>
                  <a:schemeClr val="bg1"/>
                </a:solidFill>
              </a:rPr>
              <a:t>Roberto Flor</a:t>
            </a:r>
          </a:p>
          <a:p>
            <a:endParaRPr lang="it-IT" sz="2800" b="1" dirty="0" smtClean="0">
              <a:solidFill>
                <a:schemeClr val="bg1"/>
              </a:solidFill>
            </a:endParaRPr>
          </a:p>
          <a:p>
            <a:r>
              <a:rPr lang="it-IT" sz="2000" b="1" dirty="0" smtClean="0">
                <a:solidFill>
                  <a:schemeClr val="bg1"/>
                </a:solidFill>
              </a:rPr>
              <a:t>roberto.flor@univr.it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Dipartimento di Scienze Giuridiche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Università degli Studi di Verona</a:t>
            </a:r>
          </a:p>
          <a:p>
            <a:endParaRPr lang="it-IT" b="1" dirty="0">
              <a:solidFill>
                <a:schemeClr val="bg1"/>
              </a:solidFill>
            </a:endParaRPr>
          </a:p>
          <a:p>
            <a:r>
              <a:rPr lang="it-IT" b="1" dirty="0" smtClean="0">
                <a:solidFill>
                  <a:schemeClr val="bg1"/>
                </a:solidFill>
              </a:rPr>
              <a:t>Coordinatore Scientifico (</a:t>
            </a:r>
            <a:r>
              <a:rPr lang="it-IT" b="1" dirty="0" err="1" smtClean="0">
                <a:solidFill>
                  <a:schemeClr val="bg1"/>
                </a:solidFill>
              </a:rPr>
              <a:t>Univr</a:t>
            </a:r>
            <a:r>
              <a:rPr lang="it-IT" b="1" dirty="0" smtClean="0">
                <a:solidFill>
                  <a:schemeClr val="bg1"/>
                </a:solidFill>
              </a:rPr>
              <a:t>) del 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Centro di Scienze della Sicurezza e della Criminalità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Università di Trento e Università di Verona</a:t>
            </a:r>
            <a:endParaRPr lang="it-IT" b="1" dirty="0">
              <a:solidFill>
                <a:schemeClr val="bg1"/>
              </a:solidFill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pPr defTabSz="914400"/>
            <a:endParaRPr lang="it-IT" sz="2000" dirty="0" smtClean="0"/>
          </a:p>
          <a:p>
            <a:pPr defTabSz="914400"/>
            <a:endParaRPr lang="it-IT" sz="2000" dirty="0" smtClean="0"/>
          </a:p>
          <a:p>
            <a:pPr algn="ctr" defTabSz="914400"/>
            <a:endParaRPr lang="it-IT" sz="2400" dirty="0"/>
          </a:p>
          <a:p>
            <a:pPr algn="ctr" defTabSz="914400"/>
            <a:r>
              <a:rPr lang="it-IT" sz="3200" b="1" dirty="0">
                <a:solidFill>
                  <a:srgbClr val="0000CC"/>
                </a:solidFill>
                <a:latin typeface="Segoe Script" pitchFamily="34" charset="0"/>
              </a:rPr>
              <a:t> </a:t>
            </a:r>
          </a:p>
          <a:p>
            <a:pPr algn="ctr" defTabSz="914400"/>
            <a:endParaRPr lang="it-IT" dirty="0"/>
          </a:p>
        </p:txBody>
      </p:sp>
      <p:sp>
        <p:nvSpPr>
          <p:cNvPr id="370690" name="AutoShape 2" descr="data:image/jpeg;base64,/9j/4AAQSkZJRgABAQAAAQABAAD/2wCEAAkGBxQTEhUUEhQVFhQXGRwYGBgYFhcYGhcZGBoXHRgYFxgcHSggGB0lHB0YITEhJSkrLi4uGh8zODMsNygtLisBCgoKDg0OGxAQGywkICQvLCw0NC8sLSwsLCwsLCwsLCwsLCw0LCwsLCwsLCwsLCwsLCwsLCwsLCwsLCwsLCwsLP/AABEIAMMBAwMBIgACEQEDEQH/xAAbAAACAgMBAAAAAAAAAAAAAAAFBgAEAgMHAf/EAEgQAAIBAgQDBgMFBAgDBwUAAAECEQADBBIhMQVBUQYTImFxgTKRoRQjQlKxYsHR8AczQ3KSouHxFYLCJFNjg5Oy0zSz0uPy/8QAGgEAAwEBAQEAAAAAAAAAAAAAAgMEAQAFBv/EADARAAICAQMBBgUEAwEBAAAAAAABAhEDEiExQQQTIjJRYXGBkcHwFDOhsSNS0fEF/9oADAMBAAIRAxEAPwD3F8UbPbbv/ECVOZZCCdJ3zCDVRsU2RwHtkK4M65m3HgMar5VbfjVrLl7lNGLa5j4juRrWOI48NSlu2oJlgEEN6ivqNEvQ8HUjU95i7gKhLW84CXNE0BJHi1MTKmsrN5ibcLeAdCBleS7CRK6bTErXuGNi+wHdKr8gCVVyeTa6eo96EICqgm2/gu5XZX67KPytofFQNuOzDilLgMYXiLfdnvbo0ZCSuYAdF1131HKjHDMRdcJ94OakMDoOrHnv6iKVu8ZM4i+ht3AwB2QHm3R9tedNvAceoLDMxhwwDJBadyeh8udY3a2MnGjeLVxQvwtMqQWInoWnT05aVTsXkbIr4cQQdUhdV3OVY0A5U48U4hYKSoQsCNwff28qScdxjK/hXDwLgGkAsD0J2X9rlNKxzclbjT+hzgk6TsNXOIIyDVgIB8NvLoDErof4b1Wx9jvLVxbTlmbMBnlILx4tBELuF/dQJOMXzlAZ5JdPBdXVgJAAGwGnk3KssPjr9wT311QUU5nIykq0b/l0O0mRFHo9DKrkPWcB3dm1ZYC4mUArGgC6mfzDoDBJM1owfDTZXxq7Oz7qWy5SsrrpoI1J8+lDbnFe7J+9a80sRpkXxDnzMdNgat4/tAXRbdh374wJXQER4idZA9IotGRfP5A3FlzG3iyAXn8JIGa3IAMayIIIHnBNLt57uFYMrgq85WU7xuGHIiRoetMt3E3hay2s/eRBzOGzERqsyreYGuoiq/HuKW7VsW7yrcchiEISQxPxFliB+tdCTjsl8jqTKWBxr4lGWAXEEEKpPQ6aTodvIeVBjjTHxAGP/EX8BHoYZfcnpsX4Tj7YtXnCd2wTXIzfDziZ1qhhcHautGHv6gzBdkgK8yCZAEMQCY69Z6ctMmqoPGrW5imOYnR2Os/1iPpmVtmgn4j6mehqca4z9nwdxrqpcdgFt2rtvMtwggMSskMFgmevmaspw5bKZrxZlAAJQI6/DlgOBvEQPKt3GezN3Hqt1bJW0qxbSBIB3MDqdfKl5W3GlSv1Chp1fA4LfYlixABJJgAACegGgHkKZuyvYm9jAzZ0tIBKl80v/dUCY8/lNMT9i7Nhjcxd22oGuT4vnGhPlNVcR2pssRZwtq9dZjlGuTN5BV8QHuK86PZYR3yv4JF0u0SltiXz6Cx2p4EMJe7oX7d8xJNuZX9lxsG8gT7Vhwvs1isQuazYd1zBRECSfygkFo5kbc4rovDezl9N7eDtGJCABiDEwzsDLajSQPM1Rx/FuJG4cPaF2zGhuP4dP2IEZemWfat/SLlt78KtzP1L4VbcvoJHEOzeLstlu4e4rQDGWdDttNDblll+JSPUEV1HjvZ+9aFm1Zu4i7eugMcQb0KNQCq2hJJ8ydJGp1hl4BwtrIa3jAt5TozYhg8+VoT9R7msj2NyT6fGjn2tKuvwODVK6j2k/o0FxhcwLKocFu4bPpE6I8HNJGgaNxrzrno4ReLZFtuzkxlCsWJ6ZQJmpp4pxdNFEMsJK0yhUC1vxWGe0xS6jI43V1KkeoIBrQWpYwlY1KlYaeVK9qRWHHlSvalccdKe/rWPf6GqF27WC3K+oeQ8ZYxj7ML3mIQFgoHiJPRdYrZxvBIty8LNslSouKc8d2sw2h+MfUUvcLvxcGtM3Gwlx8ObdoMGtm1l7wqe8EmSxPKQRyO1KyO46jYqp0UDbJJAt3wHtB1AfNOXdzp4k0Yxy9qtYbHsCDOI+8tcxmzlOnW2Mu/KPKheEt6WT3LkFmtkrdANxuSr+QiR5GvcOCvdkpfGW61pirgb/wBmmnhbeeRpGsc4B+72gLLBuP4rfO3uy/hB6afFQzF44NnJe2SURv6uDmEDIsDQ9TsYqvhmZe7n7SuW41o5fw5v7NBycy0rzqWLrfdgtfGlyyfuw0DU92gnUknUbidKLWD3aRuuXllj9wfGjQM6yCNUUflHPmORo9w2whtNaZrak3DDAhteUSRCxpPOaXMPdzASza2spmyN0Mqqn2EvuNjRlCzBnABAyOfuSBMeIaCABrPJopkH1F5F0NHEuFXbYLgZ7USHXURMeIbqZ0g1d4XgXt22Zw3eXRlUKuYgEFojlOnnEmr/AAhbbhkuMuUkgEBhMEMpIO4JEAbjnTDf4LnU3yi5TlO7aAaEfx+lHPI1sxSXohfsY0G0yXC4zFGDC3EEjoOUjlvv5UC49ggjW7iZstxJMkmHUkMJPsfejX/DHJORScoiVuHQq0gx6bD3o9b4Uz2XQKbmhMZs+STIIMfFvtv+uOajucI3C+Id00kSCCGHVSIIPtVDjXaO2iZLQeGaYLZnuMAFAGmigAfStXai09o5UUljsOXqx6Uv4e2LZLucznmf0UchXZcly2W/r6DMWNVb+ge7P37qXO+u3CpHwoGhUHn+Y09p/SPbVcjtlkRmQCfWP9q4xj+Nsxy29TyjX5dTVjhHBmc5rpJnWJ/U86leSOR6McdXuxzw14puvZB3tRw2/inDowewdRcWSo66b5vWjvZngK4W0LttM1wkgHQkELMmSPYDz3O7N2Lw62LR1QhxDIT+FeURsRPlVnD8OOHvGXP2f4lIYCZnLOupHSnKEYyk35vX+0ieWVuKiuDRhuGxaLZZdtj4hHiykQrbgCT61uu8QCWwrpLLqRcDET8UksDB/WRyqvf4taW5KlGIByIsEBmyyziQJ1AifnBoph7Fl7BZ2bvJ5A6g+QbyPPrXOXqYkxXTjzI0JkB0BIW10k81J9/1o7wGx9obxtBaSSZiWk9SKA4/CozeG6wJ/OLoHiM7ww2FaftTWDDwN2BlSCNlg5ADP1rm79g9K6DVicufTQL4V25ewq/i2KrKOLgKCRJkb7w06a6jakM8Y1+IaftLufS4KupjrhgqTprMk/ozVjV0Boa5K3aXhmHxxnEK6XFXKlxGfwgTAKMMpEnXYnrSZif6N3JPcYmy4/CHJtsfIjVQfePSnniVklldVgOswFgAyQf7PqOtXcFgkDBLrkOwBCrm/FES0xtrEUE+zYsm9fQdHPPGqTOGcT4Zew7m3fttbfeGG46qdmHmNKqha6J/Sxxtsy4EJCWiHZmUS7EHKUaScmU7yJJMjSue5a8fJFRk0nZ6WOTlFNmNeVkaxNAGeVKlSsNG5rkitYu1WF2tZuV7TyEKgEsBLXVVdWLAAdSdBTP2ktC3bsrltuLVw942eM7NHhiZyCIzD99A+xsG+znU27ZdR1Mqs+2afar/AGkGZro7uxOTvAe9+ASpi0c0OSDBUyflWuX+JsCv8iKmIsZReHdIDbdWJF0HKpnwLr94NvEJIr3FWY7+LOXLkuCLwbu0Mab/AHkyNdxVc25bS3hx3lnMo73RSo1aS2lwwfAeug2rGygY2/u7HjtMBN0iGWfvG8XguaaKdDpprU2sdpLuItkd7Fp1jJdH3wbIhjU/nJkajUVsuqylyEvLkuJcH3wORX2kgauZEONuYqlg7Qfu4t2PHaYCbpEMs+NvF4H6KdDpprTdwPs0Liqe7t+K3pDMSCp1cidGMfDtrTIJy4Fzkocmrgdprd0Epei3dZcpcEfeDRP7x1k7HSmnC4gXApKuryyiGJHhOoymZEcvI0I4jwcW1aFQAKrfEZERMCdWPMHblVe3dyvJW3lS4CB3jZcrCcu/wjm242NWxSSI5+PcI8Ru903eTdB7wMVIB0By95qAQNcon0o5gOPtk7uHiWUqyc11y76ab9KRuI37+MZR3SQBcVQrEHMpBDmOZAhQdDVm7buW1ZLWHckwGYB26SEnlI+Lc+QpaSm6fATi0udxvxjL3Tul/IjNqQolTpmBiJnYET+te8L7XWbFsKPYcz5neudJicZaeRhrrg6MuRsuU7g+f6e1CO0PCMXbebNq89txmVsrEifwtGxG3+lDl0KLTto3Hilad0MHa3toQzFcmpJgopGvqKTV7RNfMXcNYdeuUofmhFUjwXEsZu2rg9VNXrOFKfhI9jSE55HfCKVGEFXLC+A4Xg2+AtYc/n8a/wCICQPY0Qu4J7MBhodmGob0I0NAEajvBceyeFhmtH4kP6j8p86uxJR2iibJb3bGPsniwlzXY6HzB604doMhsRnGeSCJA0YGDt5/U0sWMP3dhrmHaAzA5/xAAMSp0MGQPLUGrF3iRsqgzku8szFmZgAYEEiRMA7DYVmSOvImugmPhTYrcVwty0O+ZCLZbRibW8u0ap+yPXUc4Fnha37ykW1BAHxTZykhQAJkTJJ+U8qdF4gl5LneW2FpRoX0nYbHmdtKpYzCKtkrJuSRc0YyB44I8JPONudJjBp77DXlTVUJ+M4Xd742wgZ99BbgSBEkOI01Pz1q/iMBdXD3FYFhZdPEswFKyZ+86xodjtRi3xUgqAmWDIkuToNQCbe0nY1s7cqws28pIDkBgJ1kZhoEOaBm1323rJR0hRyNuhNwhYkSW/MdX9vxn5078Fs2SjC7MxI0J1kbyOlIqAnkddfhOw/8n60W4WzOyqAfEZ+E6L1/qunStjwFkVjHxbBA92EK6LMEBTqSRukVlgLDuGS7IhSVYj4SuohiFAHvFBMYxu3CQIXYSvIaD+ypo4bhTbtHKc8gEqQIj8cCBMfOmu4xJ3Rw3tr2hOOvLcNoWyid2fFmLZWYyTsN9hNLhrtn9KXZVrr/AGhBr3anLGyiZiN9cxPPWuLX7UE142aEk9T6nq4ZxapdDUTWNZGKxJqdjzypUrysNCpu1g9yq+esS9VPIKURh7I4kLilkwGVkJ6ZhTBxzBMl6wHt4YC5bZBmueAnUd47ZvC3MctqRuGXovIeh/ca6FgrYxIRCFbJdR4bmsw49I1I6L5VViXeYXXKf/CbK9GRPoLeFYAWCVwujshDky0/ivCfhE6MOlSy4UJ/9Ke7vFTMkuDGr/mtCNxrrRjtZwcWVd7aW7aFg0MJcOCQbdtojLENlPLrQm9bLd+A+H8WS4MlogFtPBaOX7uJMjQGOelTSjKMtL5HRkpLUjfw68qMviwxyXiPhY51P4jp4rQjTnrXXOxnFrdsLJtkAldAdvzbar051yS8jTeJuIcwS54bGUM4jwLp93EmSNDFMvDb7sHdr5VGKOD3SrnePEAs6RJ1Gh8qqwbpxa5EZ+kk+B/7Q8dQyVNtQQRrbzRA0J058q5zi+1F+4Stq9lBtggJZg51b4ZA00E5tuRonicSsgm/dfx94AsWyG5sx1g7bfSrHZ3AWiw7o3hlzIAXBgXpBy6CPEQfOqZYZVsqS+pNHJFO3u2UOI9pnwwdXvtdutmIAAQJnWCWj4cvJeonSue4/tHdaYuP65j9P40O4mLoZhcDCGZSTMFlMMJ5kGqIE152XtTe0Ni/HgS3luWzxC6fxv8A4jTP2Vxr3FbCvcaX8Vpsxlbg2E9G2+XSlS3pVrDuQQRoQZFDhnJO2wskE1VBtOMYlCV766pBgjM1EMP2jxXO85/vHN9DWrj6i4LeKXa8PH5XV+P56N/zVQtVdG0yd01wMVrj7n40sv620H1ABq/huIWH+LDgedtiP/dNLdlf5/0ovgrO3+/0q3GrJclIe+yrWhny3SF08LiAGJhdRM79NpqniUuq5zKELblO88U5AZKjXdufI+Ui+J4xbOSyHCkAM3jIbMQ8KQo1iF08x1kOnCrffXWT8LgHXPAJBMif+X6edKnNKTf5sDGDpe4Bxdj7QqDOVdQYzByGzQdWIkatHMa+eui5hmsqoF5A8gsoBBkg7XN32Omg08qv8T4GSxEwAdgrcieZbov60NsdmbSeJ0UAbsy2ySQAIBJOsk/r6Hrkto8AqMXybcZjTd7u6Z7pVAnKR3jE5sqEsOUT6nbSgOPw191+0XUIVyYLBN2Og1u6QPLr0p3W+MTYa2oUFP6sAqYGo5CPfzodgeJlVKMGI35mIIHO3GsR/A0rQ3yMjk08IT1VdvD0/s9hvzNHMIndWi4UZ7nhSFXRBudE57fOjX/D7RvQy5UK55DOpt5idIzRM8gBOmgq3f7OvcYsACoyqsagAjw6EnlXeXk15FIVbSco/wAv/wCqjF7jn2bCPeie5KmJyhg7KpUkL1IO3I1k3BbasviJQmGIRdCN/wABgbazQPj2MxalsHhMIjG6GRi7o5AMqNJVEOzDMSdiQK3NkqG3PwBjFSkvQXeJf0gX7lzvFYqZ0UGQFnRfMfrVXtE2GvMj3EFnvlDLcTYNswdOYDA7cutKeIDIzI5hlJUqORBgjTz86J8UEYTCgjXxsJ08JIA+oNeaszlFpnod0otUDuKcOaw0NqCJVh8LDqDzqiaYeCv3yNhX5gtZPNXAnKD0YCI6xQBljepskUt1wx8ZPhmFSvalKDJmrya8qVtnGdloYHoRT32c4hkuBoB8jtqCP30g0d4Vidat7Fk0yon7RDVE69isl+0Wgd26ZHAA8IGitGozCBruQRWfAOzpzohdSTbySLYAycp0GYkRrvr5UjYDi7ICoYgHQ67gdafezXHCyCCcyHMsan9oD2/SvVlGL8S5/P6PM8UNnwX+L9l2UopZxKG3KAfCZ8A6g1z3tHiCl5kBMW/u1BMwqaD9K6dje0jQSwc5GEysAA7TPwseVKHaXgNrE3WdZsMT4izKUVzOjicwneRI15UqLmt3V+wacXL2E2zfJ9P1pl4A19iTh1U6QWuSLW8R+2wP4V6axvRLDcLGDt5stpwquWuHx96cugHLJMCBud6V7XETousAQqryHkNlFPjJtVYMt+EDv6ScDeU2s9u8QubPdJBtMztP3aqStseWhPOTrSXfw722K3FZGG6sCpEiRIOo0g12Gzx0rZytfKa/AqhmK8x3hOmhOgU686B8e41wsqyjDBmadQFzgwIbOupaZJzMJ6GvM7R2SpOWpfPYrwdodKOn6HPEqxar3Em2XJtK6ppAdw7bCSWCqNTJiNJjWs7IqeCKpMZuADvbF6wd471P7yfEB6rJ9hVKyte9n8X3V+2/IMJHUHQj3FXOJ4Xur1xOQYweo5H5V6OPhEkuWe4ejvCx4lnrQLDijXDXAYGrsRJl4G9uBG5iWZZ1YN8Z0B7ttgNOfz8tdt6+yXSRtOkC4dBl8wNlb6+UErHHO6HeKRldQmp0BAiIA9Pr7DrV1LrbTPk539SPzj6ddZoxp/nzMcrSZdwGLAZWdRoRIIUT8IO56z/O1XtDxNXaVIA3Chhpu3JT5fztd49gFtrNplYZc2mQEaMek8x/MUk3MQzNAzETG9xtJA/CFHwofUemnJxb1GqD4DHC8WbbayRsf6zYCDvAGp9j9b3EsAneq5IyvrplJYgmYBOnInSB1pcwil2ACiTGkJOssfiZjtGsf6s/DsVlKrIOXV3jYasyqQoEQJOtHJ9UY1TF/ifGc75UjKI20BI0EeQ5e5503cM4sWw7MrQURpg9FJU7+tcn+3gsTG5n50Z4L2jew0ptzE6HyMUcoxnCkY4NOxt7P8RGIc2rkeKYIA3jnynzqljLpbE2+5uBcqhWZkM5gTyJGoED2qt2ZvqLpv3BCzpGnibkPTf2p2wuBt/aO9iA0E6cyYLaex96DJJQlft/ICXQ5F297KZMYroQLV5O+uOQFykH7w5QBAMiBzJNJPHOId7clfDbUBEHRRt7nc+tdv7b9jftAa3YuFXLF2LkhCpz6EgEg5oAGgAzadeXY7+jrGW0e5Ft0Rc02y7FhIBCqVkkTJBA0ryssGl4VtyenhyRfme/AA7PN/2qxGp7xf1qpxFQLtwDbMY+dFezKAXGvH4bKl/LNsg92ig9xgSTrqZ+dTteBfEpT8RpqVsjyqUug7NNSpUoTSVYwt2DVepRRlpdmNWG7OLk0dwXEynwmky1dirKY01dh7Xp5J8mDUdDt9pGy5Xhx+1qfnvW0cVtOTmspBGwLCPMEkwa5/axpohh8V51bDtMZdCWXZ64On4Hii+NbbWwj5ZtXLYKEjlPIc5qt2u4YrYVzhLYW6txfBkVGKlXJyR8ZMAxqYB33pOwuMj/AFNNGA7SWyuW8ofQZSAZUr8LDbUCdd9adKCkvC9xPii99zmlnB4rENlVHMmI+EfM7/WjdvsC+UZsTh1fmhLkL0lgpEz/AL8q6iuPtXwxsqiXkKkXHScwMK0gtBaTpm359aT/ALweA99IF21GVUHhOcAk7/mZTqNIqL9NBPx22ULPOXlpC1Y7D4xtra84HeW5JAkj4twNdY0oTcw7W2KXFZWGhDAgj2NdBt4wSC2XU228d0sYdYJIXU66n8Q0FbcUlrEqnfJn7tTBVXBADAMGaRIiGnkTGkmi/TKvA/qb38r8SOf2npl482YWLv8A3lpZ9U8B/QH3qdreza2bXf4cMFVylxHIJTUBWHOCSAZnUiCeQ25eL4C20627rKfRgpH1DV0ZODcWa6mlJGdpqvWMQBuaW0uHr9atW2p0M4EsQ6cP48iAqxlGiQCQdCCCpGxkb1bwWOwqEFTcfoCI2ywCxY9OQ/hSTbYUZ4RhWunw6KPiYmFUdSafam7Yhw0rY6FwDFfaHUC2VCwSykgRpIaZmYFVU7PNczELI6kMQNOZYwNSTtQrBcXWyQlnUAgsx3cjy5L5fyGo8YFpIUwl0BtxuMxIkyTqOnT3DJFp3HqKi+gExKi1Nu1qTozDfUgQoRdBA9/oRvHsV3OEYj47xKDrk/GRJJ2Cr/z0RxSF9dx55iNB+0QNz0/1D9tuGvdw9g2lLFHZCqifjClTCiN0bX09+ntDYZCnJWJqCi/CsFmGd2CWl+Jj+g6nyrUOELhoOKnORItDQwdix5D6+lacXjnuxPhUfCg0VR5D99ZBjZK+AziOKqxAU5UX4Rqfc9SaY8F2oU21RnuIV2ZFmRtBk0h2LdFcJZJIAFUKOtUyeSSGt7j4kqbdx7lxebgIoUTr4STMxWPanF420ttLSWM9xie9DMuV0MNoT4pXnpvtpRThVoIq2pCsSM5/KOQOnLUkVO196cLeChbjW1LgsNGC/GPdZO+sCpssui4R2PndHJe198KFVbmGc3WZ7xsldbgicygQo1MdfEaVjc/aFXeM8X+0Mh7m1ayLk+7BAYAkgsNp1Ovp0qgHNeRkmnLbg9eEWo7nub9r9aleZzXtBYVFSK8rYVrzLSqGGFSssteRWHHlSvYqRXHGSsat2GPWqqXI5A1fw2JTnbH+JhT8VXyBP4BDCpRjB2tf9qw4TjcJBF2y8kaFLmoPodNepn0rdgbgmvYwJep5+Vv0Dtx+6w1wgMblxWVAp5IM1xjOkAAeeum1e2cQuLEMtsYhO7dc9w3DdtlZIbJ8TAanTNAA330cfRGw+GZghy3mQ94xCw67sFOYAHWR/vj2TwLNkKNBCfgtDe2+YFmO5jUsNYgUvLKUszidjUVi1FOzeOWFzE5HHgsxrafPJY6nTxFhqBANXGxWpzaSzf1l2T94mYEqnOdZGhJANN/aLs2M3eFdHbP42aB3i+LwrrvqSOgmkwWyhBWRlCMe7tARkbKSXOxgzmGhJE7Vy1Lc64yCOEx2YFQoZXyqyraBUi4kZSX0+IRGxOYg6Vbw/AsNfwzqLfdAtbY5HGpyvrENGs6RzE9aC5QNGyyoKw9wufBc2yroNDEHQ+Iin/slYAR5kAECcoTZ5kc5gzrqNOlHKmrYuXh4Od8a7Dm3be9ZYtbQAkOCHAaOcQ0HnpttS9gMFcuNltoWPkK7v2xaxYw7lQHzAJBJjqdemg28q4rxHjdxpRSEt/kQZR7xv6mlLT5lwNhKb2Zft4GzZ1vuHf8A7u2Qf8T7D2n2qYnir3IUAJbGyLoB5nqfM0EttVq09UQYMo+oWwzGmqw5bDrJ1DhRqdm+IaAk7bevoVHDXPP9aaOF3DcsPbB8S+NR4tYBBEA66H6e1Uz3gTPaSGzglm0UY3DBgEdSd+cnpUxF0BQnw94wAiZ0MsST6gbc6WsJjT8I9IHmY2SeQ5t/rV7VdqreEuYY3AzPlLFVyyEz+EkTpPi5zpUstMHqk9jtEpPTFFD+kszestAE2o5zAd4ny6Uq22rLtX2stYq+Hth1RUCKGAnQkkmCRuTzNDE4qn5v8p/hSY58fqWLFLStg/hzRzhD/eL6ik+zxlPzD/CaIYTtAikHOmnVTVePtGP/AGX1RPkwzfQ6Lcs3DeuFRpnIkkczoASfoG9qwxUnD4mTlJttbmJg3BkGmk7k+29LGI7XC8wLXraxsFlRPXUyT70Tx3HbN1La/arJzElwpCwRABYltSZNClFpJtb+4DUk7oSOJ9izZwpxPehgrqpUpl0adVOYyQY0jaTypdWzT1274itxreHsMGtWhmLKQQ91hqw6hQco9W60tLhOgH6fz7V5eXHHW9C2PQxTloWvkFG3/MVKLnCH+XUfQ1KX3bGawL3P8/7Vg1mi/wBn08+kST84mtbYffTb1/kUHdhawSbVY93RI2PetZtdT/PtQuASkDyleZavGwfT2rA2elDpN1FPLXq6bVZa1Fed1NZRtmzD4iKMYTEigqLyFWrKxVuDJJCMkUx04bjARkfVTBg8iCCGXodKZuEkWbmpLW2fMju4VSLmslRscymSNNIrnOFuMNjTFgOL+Du7igiQwYAZkIP4Z0g8xzr0bU/EuSKUXHbodI452kF20IiVXN4VkgqeZ5ADWR5VzzijAuwaBrcA7y4SRIDL4E2M89iza7VaxFosuZbneJLznbuwgcaEoo8Pi1JBIPhFUsI2zLIju2PdpkjdGm42qnXcSCW8qXVeFKgo/wCzdm21J2zAE8lWyv3tvbMeUrHQgE6TTLwTFEWGI1LMg8IZzLIdPFzkexOm1DeEcLzRosqPO4QUf/CBHsQPOmfE8GK2ktxOpMMY2YQMo8p08zrRrbZipyTFf+kHip+xW3JP9aBuD8dsk6DbVf0rl4xyk6n6GmT+kHjtu4EwlnxJacs1yAA7QQuSNSoBbU6nTkNU7uK87PnfePRwW4MVQV8hizikP4l+Yq9aYUrWrc6VmbEaith2uS6Bywp9R2wz0wcCxYS4rHadfTn9K5fh7twfC7j/AJj+lXbfFcQm1wn1Cn901XD/AOhCqkmTZOyN8M64MCe8yDxDSNyIgR0UfF5n9/MP6QMeL+NuFDNu3FlD1W3oSDzlsx9CKtXO2WMuWu6LIumUsiQ5X8uaTA/uwfONKAdxl9Kl7Tm71JLgZgxODuXJTFutgsVft2A21Z/ZyvmP561MsZQ5lFbFb1wh6UQs2VO/y2/n5Vut4dhsCR6H9abHEA5g+1hQat2sCZAj+PyNX7aK0DY+ZAHz3qzYsMPhObyAY06OIU8hUs4UawY12P8AA/xq62EIALCRG+31OnyrcLQ2dWDdNFH6TVteGsTKlTGoUA3PnoRT1jFOYBNxBoCw9P8A+6lE79q9mPhUeQ7sfTlUpegPUCrWFaFyq2XeSgPvIGta7treTm9cwo8uELlCwVVgfCUDRykSNduQqd0iEgAknTSQfnJ+lEsWxneC61smDoPcT9dq093yAk/P6ij5wBYS5IjkRH1itGItIB4YJ2iAfcmgeIJTAjWObA/LT51rKToo06xt8qM2+HTDGIPIfv10rXirAXQR6Atp9aW8QamCO6A339/4VqKZvIepoxb4aTBYGI039uRrDF2ssCTtp4jp6iBQPEEpgwBRtr862WLfM1btcPJ1aYIka71svgrEzrt4v3RWxjXJzkeWqIYZf5/0qvhMOTryq8tuNa9DETZBh7NNF0AHcEe5Gmh31iqFyzBKsIK94g7xiSIOZYRfgOsc1JY9Kz4bcgqTyINFOIWovuVByl1fwDL4bgIM3Dqu8dJJ6U7KraYjG6bQb7OYgKZO0zqBbXxqDoo5aekAdaP9pOJq9m848IFl9RpujRr66UjcPbLGWAQATlBYgq0asdF0100+GsO2GMCYR7JYd65UZc2ZgqsWzNGgHwjz3pGWCS1M6NuWldTlGNEuT51Z7nyP+H/WsLtnxUYtYRSo+Hby/e1eYoW2ek5UgAyQ3+1Xu72P/UK3cRwgEEEe0afIxVzhdsMscwenL1Ck0Uce9GOe1gPu8p0q+lnMNPkAxj50WxfDZUmGkbbx7yBVHh7BSQwkHlP186LuqYOu0UnwhUzBjzEVcsW848+fiAHsKPDBrpIWD5r/ANIJ+tDDhzbeRy1mD+8UzuqA7yyqeHkar8hmP1irGFQHQwPRQZ9Zo3w4i4OrdIJ95LRXuL4WWMiMx3l0/QbU1YuqAeT1B7cJ100aeo/RZrYLJRourJ03JMdOdXMNea0xW4CY0glhHyNGv+Hrc0BBnoEH1JzU1Y0Lc2C1wFttAR7Qv0AJrccI9o6BmtiCZDAHrppVu/we5ZhreYzMgTp7jQ1uwmKQgKygNzYgNOvPMYHtTVAByNODuW2MFVX1yx9EJrbc4c3ie1m100BCRO2ZjqPWaMYrhSFSFBLT8SLIjygAEHrJoXjbdywFEhhqQDlYjrKmcp/WiST4BA1wXwSPD7Gz/CvKPL2isgAG2JgT6xrsQN/L571KVXsMsEG091bZcBFiQTuwPOQJbbeIq9icDatAOsETodzI9HHziqdnjGa2q2QykcluPHyI/fVzCcJuXATeF3QSPATJnqfKijxYL5Bly21xvuwyrsYLR58/pW9uEi14jMbZiY38ihiruIxCImSSSoIAa0nXac0ihfeveISQqkjooHKTFdR1spY5pbKkkeYB9Y0/hW6zwfLq0HT9kjUebCi2Fwy2lILIdd/vAfSQNqo43ihEqpmREgsd/wC9/ChcUFqfQGcQhYC5TP7K6e4MVrwXCi0ORInaCdusbUR4bw0mLjBSsxBYCY/3FX8RcCCZ0HIXbf6BaHRe7N19EBcVYyKTAEciGWfTxa0Lw+Da62nrz/3NXsZdN19ABMDT+daN4TAd2sMoDCZOa3P12odGphaqQOtYQpoFgc/Dc+c8q1ZwxIBGmmk/vq3xXEhVKwCSNJKNH+EaH3oRwvDs1wZRJ333HOiUtLpGVatjBhbBAoxi0m3bLROVlGafwmRAHPUjXTWh+HucjA/5koxgTnm2N9xDAciGGbYSDVjdxJXtImGwhdo1iW38IAcBgQg+Hr0+GlftPiEvuuRYCLlzFUBbUnadANhr+tN3DbYKspjKU8QE/hkanfodOopQa3HMe7n9wpGVXsNxunYpYizDHnrTPwzCFra5ZPWPDHl8JmgOL1cnzpo4EM1rUrC7Ahp16RvUmKPiZRkl4Slxfhh7ssc0jzYj3lRFCuDELcEzG2himvFKMjAGJBGlv6STNKDLlaiyQ0yTMhK1Q2/YEHxZB5ZQf+s0F43w7Ic6gZDtBnUAT6b/AFpl4O5uWsw71mG8EQPeCR71OJcOa4sZSW5TdDH5U1wTQtSaYL7PYgOMhMZQToYLa7eZ96M3sIGUqQQDzYj/AKnpPa21p4OhG4/iKduFOLtrOBbULAMJmJMdIMeugroejOmuqFW9ZNi6cpmCRI50y8L4grqoWc8awpaT5QR8oqxieEd/ABcnlFkAe+XX6Us37LWLpE+JSRIPMGNCKOqYN2MuP4ZnVjkbOdmKi2B1mSZoNhcRcw7n0gwQRB8wdfY0c4bjLVy2C+U3JMl85HKIy/vNXvsdlvjyR+wtyfYtp86JGFThmKS4CzZFI5ZXYn0zNl+ZrzHcMNzNcRbrMxmcgA+hP7qCX8K9s5oIXkYIBoxb453hHeKrHQSxb01gx+lHTT2BKeS5aYG4pifxA6/pNF8HjVvEgZLYUTAtqSddkzAmfVver2Lsjuima0qtB8AZ5j9oZuvIilbieEyH7tidNZXL9JMit2mjuCzieBBmJyYkyZnul1/zVKWblx5Og+Ve0jcYMvZ7BJYn72w2ZY8XerGo2JVSPY15jOKKjEKluRzUuw9paD9aHcY4mt1lNlcgCgHL4ZOskgEgHyGlFeDcA7y33pl5JGVWGbSNWmSBrpoZ12rYUlbMlyUF4dexBN7KzBmMnUydzrzOo+dMF7D92uYW71pQNYCwPMsQCferC4RFULctvbSZlrgAEwCQGt6nQaDeKTeKYjxuqGUkgGADE6TFbycWOMcWDpkUE6zmOUtsdJA0HlJrXwTh6libwMQY0nXlOoMelWuHcBlFuXCVVvhhZJgwSBIETpqaZLR7wqi3rogBR4YACiATluaDziu25O9gRcZEHxLHQWf9P30scaxK3Ln3YhdNPONTvpJ5Vb45xG4xa2zsyg/mYgxIkA1ODcFa4M5IVAYkzE9AACSfQUL32NW25t4Fw9MhZ4zSIDBojr4dZoldNsaubZHOFuT7bfrRe40xF1V0A0RwNBE/1dK3a3EXEY2nYGIOkRqJH4Qdjsa3yozli9xFw1w5fhkwPKdPWmHgWCQW8xgPP4g0RAiMvPfeg/BuHNecBRrv0AA1JJ5ACn0LCoouICqx4UbWOv3evrQY1bsKb6Aa4lsavkI5gK8+xMR86CcL4/3V4ZtUB0O5A8/zCjvaZbiWc2cMjHLppqIMEFQaRrSy1dObT2OjBSW51jDZfjQyhJKHcZTroBtrNUeJYEhmuMMyE5jFtToTOp5etZ8HW5YsKjXMsw4AUsQGEidhqCDEn2qzca5eBRLzAnYZCo0/aViRTLdWLqmcqx8ZzAgTTb2QYm2yqjkyCWTcCNjpt8qU8ekORTf2Bw5bPDHRZKqJZhIEAbHeTM7VPDaTHy3iHFsuNcl4+rwPfQ0g9oLRF55UKZJgbCdYFdE/4cD/AGF4/L/4zSz204OtoIwkFgSUMZlg84A39AabkSaFw2ZW7JY0/wBT4IYg+MwsgHWZEfOm17IQwTZU9Mlxv1DCubcMvZXBmK6lntMAbRsgQPjEttzzaH2EVmOVo2a3ErtPhfGXzZyxJJysNSf2gJqlwfiDW2ADECdYJB+YroF6xaZG702mGVoCW4aYOWGCKBrG5Nc2xlvKxrZKnZydqjpCulwDuxeu6c3JI9QFYfWhvF+Cu48FgqZknxkn2MfQUP7N8eC2jZcSpbNo2XWI3gg+4+XNpw+EnVcPcPrJH+W0P1o09vz/AKC1uc/a21ptZBHtTnwTir4nwBu7KqSSPCSByCoBmPsOetVu1HDbt0m4yKgVQIzKDCgDZmzMdPM0p2MQ1tpUxXcr82OHjFYe3c0Z7rnzA/fcJoTxrgbWVW5qFYmMwytpHKdtdxpV/s7xVr0i5fuJA6uwP+YR71ZxfcEw2d4/btqPmM5NGm7r8+wLSoBcG4oEuA3RnWCIbXUjQ66GD10pgXiKsNL1xR0W2F+ikL9aWeJ4SWJtqQvITm+sD9KGWcW1lw43Uzy/eCK6a6s6L6DddvYeTIdjzJt4aT6ySfmalBn/AKQ7k7H5uPorhR7AVKm7xDdBb7O8JW3aZr9h2bw5ZDqI1zExrO0e9Wn4hh18JtkeQu//AJWjW21xRbIDfabjeQF1PmzNp8jSx2g4ucTea51j6AD91MT/ADf+gWjHG4wsxy6LOm0x6gCfpRDgHCUu5zdYoFXMIUEtqBABYdZ35Vu7JcJS7nZ2WVAIVmC5yTESY0G+80zLYuqNLNnL/dskR6lifmaNyXF7gpFTDXUtqEXEXlA5ZCP/AG3CKXu0PGnDFFuu66asWH+Un9aIdrsVZ7lQFti7mMm3tEbaEqTPMUk2RmaKBsJItYDCm7cAJjMYk7CTuafcJgmwwaz39vRjIIciRodDaI9xWrA9nxYRHa01xmUNIzBQCJABUEsY8xG1XrVpXOuHbzIa6oHmSRCjzNaqq+ny+524L4vjzaQst2yT0RFVvUHuhHzrn+NxTXXLMZJov2vdEvOlp2a2CQJMyKH8CwRvXVQbsQB6kwKXJpukFFUrGjsdwtwpvo6KF8Jk/mB3EHQ67iKPuet3D/4E/wDirFcLaw4NvLcaNyXySR0UISPc1uw+DtXgQUuIACS4uEhYG5BQA+kimcK+nyA5dCL2v4g7NkLhlXbL8OsbCBHyoBw5JYVnxi54zrNE+xvDxfvpbJgMQJpDac/gN4idBtWHt20DYhSMoywLjCPL7sx6VX4heORv+0HY6BbsHTb4QPnVy9hwvh+zMY08Ruk++UKKxu8LR7Vw3LHdAIxD/eLqASB4yQ0mBA11p+yVv7Ct7/8ATkWOPiNMPYsK10K7lFO5C5vpI+lLvEoDmOtMHYQW2xCC78E67/WNY9Kni6mx0l4R5v8AcqSCzvHMFIPpLGlztOtop4FfNPNlIj+6qj5zThdW7PgWxHUHDR82JPzNYYhVNq59oayRkaAvdF82U5YNsaaxuYiaob29fn9hKW5xsmGp+7F8Rt5CjpmY/CZeR5ZQwBHyP6Uh8SgOY60e7EcZFi+rnbUbxuCNDyOu/KkQdScRslaTOhGzfO2GAH7Vkfq5NKnajg18zce3A2lVUL/kGUGmNmsP4u8ua/8AhW2/zG5rWT42zat3Aod2ZGXxZANR+VZnXXU6ETVD42X8fcUjl1u4UauhdnsbcxalHcAW1zEsC5gQIXdue0x6Vz3ilshiSIqxwHjT2XlCR6GKSpaZaRjjas6Jdw1gSC9w+iWk/VyaE8U7OqbTXbJYhIzBgAQCYBBBIInTkddqMcExl/EIXt2kIGhburAg+ZKxVniFi/cQ27l60incG9bj/Cmn0pzk+rX1+1C0vY5it4qafezvGrZsBVKpdBMuVBJBiJbKxWNdhHpzUu03CVsEZbiXJ/Jm09ZUfSgVjFlToSKU5pbPgNR6o66Lrn4sWI6C5eb6KsUu9tbNlsncgl4Oc5QoJnQheWnpPSvOyfFcOVIxGZm5eM/LLz9jVzG9orFskW7Noxz7tm/+437qZs3sn/FA/E5pdwjSdDXtNGL7Tszk5Lf/AKNjp/cqUjuxupiwx8RHKT+tGuBWgzeITUqUWPkGfAy27YT4dPSqfE8SwGhHyH8KlSrVwTipjLzMZJJq3wxAalSpI+ce/KPnC7zd2IZh6MR+hqp2hxLi2Tnc/wB5i30JNSpTZcgLg5xjLhLGTNE+BMQykbyK8qVPj/cGz8p0r/iF4bXbv/qP/GhHaPG3DaJNxz/edm36SdK8qU+lQuzmeLY5qL9n3IYEGDNSpUuH90dPyHS7N5so8b/42/SaCdo7zBfiOumpk/M1KlVoQzm+OPiohwM+IVKlRY/3SiXkH2xcMDWssQMykGSOkmpUr1HwRdTnvHVhzFVeHNqKlSvKl+6XLyHe+zXCrP2CzcNtS7AySJmGYbHTlQviWOa2YRba/wDk2v1y1KlN7P4pyUt92KzeGKr0RzztfjHuvmuEExGgVdB5AClRG1qVKXn2lsHi3iPPZHH3EVyjEEDy/kjyrZjOIXCxJc69IUfIQBXtSr8CTVk+TkD41y3xEn1M0ExIqVKR2gZiPMO560z9n7Qc+ITUqUGFm5BstcBw5AJtiT5t/GvalSubdgr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692" name="AutoShape 4" descr="data:image/jpeg;base64,/9j/4AAQSkZJRgABAQAAAQABAAD/2wCEAAkGBxQTEhUUEhQVFhQXGRwYGBgYFhcYGhcZGBoXHRgYFxgcHSggGB0lHB0YITEhJSkrLi4uGh8zODMsNygtLisBCgoKDg0OGxAQGywkICQvLCw0NC8sLSwsLCwsLCwsLCwsLCw0LCwsLCwsLCwsLCwsLCwsLCwsLCwsLCwsLCwsLP/AABEIAMMBAwMBIgACEQEDEQH/xAAbAAACAgMBAAAAAAAAAAAAAAAFBgAEAgMHAf/EAEgQAAIBAgQDBgMFBAgDBwUAAAECEQADBBIhMQVBUQYTImFxgTKRoRQjQlKxYsHR8AczQ3KSouHxFYLCJFNjg5Oy0zSz0uPy/8QAGgEAAwEBAQEAAAAAAAAAAAAAAgMEAQAFBv/EADARAAICAQMBBgUEAwEBAAAAAAABAhEDEiExQQQTIjJRYXGBkcHwFDOhsSNS0fEF/9oADAMBAAIRAxEAPwD3F8UbPbbv/ECVOZZCCdJ3zCDVRsU2RwHtkK4M65m3HgMar5VbfjVrLl7lNGLa5j4juRrWOI48NSlu2oJlgEEN6ivqNEvQ8HUjU95i7gKhLW84CXNE0BJHi1MTKmsrN5ibcLeAdCBleS7CRK6bTErXuGNi+wHdKr8gCVVyeTa6eo96EICqgm2/gu5XZX67KPytofFQNuOzDilLgMYXiLfdnvbo0ZCSuYAdF1131HKjHDMRdcJ94OakMDoOrHnv6iKVu8ZM4i+ht3AwB2QHm3R9tedNvAceoLDMxhwwDJBadyeh8udY3a2MnGjeLVxQvwtMqQWInoWnT05aVTsXkbIr4cQQdUhdV3OVY0A5U48U4hYKSoQsCNwff28qScdxjK/hXDwLgGkAsD0J2X9rlNKxzclbjT+hzgk6TsNXOIIyDVgIB8NvLoDErof4b1Wx9jvLVxbTlmbMBnlILx4tBELuF/dQJOMXzlAZ5JdPBdXVgJAAGwGnk3KssPjr9wT311QUU5nIykq0b/l0O0mRFHo9DKrkPWcB3dm1ZYC4mUArGgC6mfzDoDBJM1owfDTZXxq7Oz7qWy5SsrrpoI1J8+lDbnFe7J+9a80sRpkXxDnzMdNgat4/tAXRbdh374wJXQER4idZA9IotGRfP5A3FlzG3iyAXn8JIGa3IAMayIIIHnBNLt57uFYMrgq85WU7xuGHIiRoetMt3E3hay2s/eRBzOGzERqsyreYGuoiq/HuKW7VsW7yrcchiEISQxPxFliB+tdCTjsl8jqTKWBxr4lGWAXEEEKpPQ6aTodvIeVBjjTHxAGP/EX8BHoYZfcnpsX4Tj7YtXnCd2wTXIzfDziZ1qhhcHautGHv6gzBdkgK8yCZAEMQCY69Z6ctMmqoPGrW5imOYnR2Os/1iPpmVtmgn4j6mehqca4z9nwdxrqpcdgFt2rtvMtwggMSskMFgmevmaspw5bKZrxZlAAJQI6/DlgOBvEQPKt3GezN3Hqt1bJW0qxbSBIB3MDqdfKl5W3GlSv1Chp1fA4LfYlixABJJgAACegGgHkKZuyvYm9jAzZ0tIBKl80v/dUCY8/lNMT9i7Nhjcxd22oGuT4vnGhPlNVcR2pssRZwtq9dZjlGuTN5BV8QHuK86PZYR3yv4JF0u0SltiXz6Cx2p4EMJe7oX7d8xJNuZX9lxsG8gT7Vhwvs1isQuazYd1zBRECSfygkFo5kbc4rovDezl9N7eDtGJCABiDEwzsDLajSQPM1Rx/FuJG4cPaF2zGhuP4dP2IEZemWfat/SLlt78KtzP1L4VbcvoJHEOzeLstlu4e4rQDGWdDttNDblll+JSPUEV1HjvZ+9aFm1Zu4i7eugMcQb0KNQCq2hJJ8ydJGp1hl4BwtrIa3jAt5TozYhg8+VoT9R7msj2NyT6fGjn2tKuvwODVK6j2k/o0FxhcwLKocFu4bPpE6I8HNJGgaNxrzrno4ReLZFtuzkxlCsWJ6ZQJmpp4pxdNFEMsJK0yhUC1vxWGe0xS6jI43V1KkeoIBrQWpYwlY1KlYaeVK9qRWHHlSvalccdKe/rWPf6GqF27WC3K+oeQ8ZYxj7ML3mIQFgoHiJPRdYrZxvBIty8LNslSouKc8d2sw2h+MfUUvcLvxcGtM3Gwlx8ObdoMGtm1l7wqe8EmSxPKQRyO1KyO46jYqp0UDbJJAt3wHtB1AfNOXdzp4k0Yxy9qtYbHsCDOI+8tcxmzlOnW2Mu/KPKheEt6WT3LkFmtkrdANxuSr+QiR5GvcOCvdkpfGW61pirgb/wBmmnhbeeRpGsc4B+72gLLBuP4rfO3uy/hB6afFQzF44NnJe2SURv6uDmEDIsDQ9TsYqvhmZe7n7SuW41o5fw5v7NBycy0rzqWLrfdgtfGlyyfuw0DU92gnUknUbidKLWD3aRuuXllj9wfGjQM6yCNUUflHPmORo9w2whtNaZrak3DDAhteUSRCxpPOaXMPdzASza2spmyN0Mqqn2EvuNjRlCzBnABAyOfuSBMeIaCABrPJopkH1F5F0NHEuFXbYLgZ7USHXURMeIbqZ0g1d4XgXt22Zw3eXRlUKuYgEFojlOnnEmr/AAhbbhkuMuUkgEBhMEMpIO4JEAbjnTDf4LnU3yi5TlO7aAaEfx+lHPI1sxSXohfsY0G0yXC4zFGDC3EEjoOUjlvv5UC49ggjW7iZstxJMkmHUkMJPsfejX/DHJORScoiVuHQq0gx6bD3o9b4Uz2XQKbmhMZs+STIIMfFvtv+uOajucI3C+Id00kSCCGHVSIIPtVDjXaO2iZLQeGaYLZnuMAFAGmigAfStXai09o5UUljsOXqx6Uv4e2LZLucznmf0UchXZcly2W/r6DMWNVb+ge7P37qXO+u3CpHwoGhUHn+Y09p/SPbVcjtlkRmQCfWP9q4xj+Nsxy29TyjX5dTVjhHBmc5rpJnWJ/U86leSOR6McdXuxzw14puvZB3tRw2/inDowewdRcWSo66b5vWjvZngK4W0LttM1wkgHQkELMmSPYDz3O7N2Lw62LR1QhxDIT+FeURsRPlVnD8OOHvGXP2f4lIYCZnLOupHSnKEYyk35vX+0ieWVuKiuDRhuGxaLZZdtj4hHiykQrbgCT61uu8QCWwrpLLqRcDET8UksDB/WRyqvf4taW5KlGIByIsEBmyyziQJ1AifnBoph7Fl7BZ2bvJ5A6g+QbyPPrXOXqYkxXTjzI0JkB0BIW10k81J9/1o7wGx9obxtBaSSZiWk9SKA4/CozeG6wJ/OLoHiM7ww2FaftTWDDwN2BlSCNlg5ADP1rm79g9K6DVicufTQL4V25ewq/i2KrKOLgKCRJkb7w06a6jakM8Y1+IaftLufS4KupjrhgqTprMk/ozVjV0Boa5K3aXhmHxxnEK6XFXKlxGfwgTAKMMpEnXYnrSZif6N3JPcYmy4/CHJtsfIjVQfePSnniVklldVgOswFgAyQf7PqOtXcFgkDBLrkOwBCrm/FES0xtrEUE+zYsm9fQdHPPGqTOGcT4Zew7m3fttbfeGG46qdmHmNKqha6J/Sxxtsy4EJCWiHZmUS7EHKUaScmU7yJJMjSue5a8fJFRk0nZ6WOTlFNmNeVkaxNAGeVKlSsNG5rkitYu1WF2tZuV7TyEKgEsBLXVVdWLAAdSdBTP2ktC3bsrltuLVw942eM7NHhiZyCIzD99A+xsG+znU27ZdR1Mqs+2afar/AGkGZro7uxOTvAe9+ASpi0c0OSDBUyflWuX+JsCv8iKmIsZReHdIDbdWJF0HKpnwLr94NvEJIr3FWY7+LOXLkuCLwbu0Mab/AHkyNdxVc25bS3hx3lnMo73RSo1aS2lwwfAeug2rGygY2/u7HjtMBN0iGWfvG8XguaaKdDpprU2sdpLuItkd7Fp1jJdH3wbIhjU/nJkajUVsuqylyEvLkuJcH3wORX2kgauZEONuYqlg7Qfu4t2PHaYCbpEMs+NvF4H6KdDpprTdwPs0Liqe7t+K3pDMSCp1cidGMfDtrTIJy4Fzkocmrgdprd0Epei3dZcpcEfeDRP7x1k7HSmnC4gXApKuryyiGJHhOoymZEcvI0I4jwcW1aFQAKrfEZERMCdWPMHblVe3dyvJW3lS4CB3jZcrCcu/wjm242NWxSSI5+PcI8Ru903eTdB7wMVIB0By95qAQNcon0o5gOPtk7uHiWUqyc11y76ab9KRuI37+MZR3SQBcVQrEHMpBDmOZAhQdDVm7buW1ZLWHckwGYB26SEnlI+Lc+QpaSm6fATi0udxvxjL3Tul/IjNqQolTpmBiJnYET+te8L7XWbFsKPYcz5neudJicZaeRhrrg6MuRsuU7g+f6e1CO0PCMXbebNq89txmVsrEifwtGxG3+lDl0KLTto3Hilad0MHa3toQzFcmpJgopGvqKTV7RNfMXcNYdeuUofmhFUjwXEsZu2rg9VNXrOFKfhI9jSE55HfCKVGEFXLC+A4Xg2+AtYc/n8a/wCICQPY0Qu4J7MBhodmGob0I0NAEajvBceyeFhmtH4kP6j8p86uxJR2iibJb3bGPsniwlzXY6HzB604doMhsRnGeSCJA0YGDt5/U0sWMP3dhrmHaAzA5/xAAMSp0MGQPLUGrF3iRsqgzku8szFmZgAYEEiRMA7DYVmSOvImugmPhTYrcVwty0O+ZCLZbRibW8u0ap+yPXUc4Fnha37ykW1BAHxTZykhQAJkTJJ+U8qdF4gl5LneW2FpRoX0nYbHmdtKpYzCKtkrJuSRc0YyB44I8JPONudJjBp77DXlTVUJ+M4Xd742wgZ99BbgSBEkOI01Pz1q/iMBdXD3FYFhZdPEswFKyZ+86xodjtRi3xUgqAmWDIkuToNQCbe0nY1s7cqws28pIDkBgJ1kZhoEOaBm1323rJR0hRyNuhNwhYkSW/MdX9vxn5078Fs2SjC7MxI0J1kbyOlIqAnkddfhOw/8n60W4WzOyqAfEZ+E6L1/qunStjwFkVjHxbBA92EK6LMEBTqSRukVlgLDuGS7IhSVYj4SuohiFAHvFBMYxu3CQIXYSvIaD+ypo4bhTbtHKc8gEqQIj8cCBMfOmu4xJ3Rw3tr2hOOvLcNoWyid2fFmLZWYyTsN9hNLhrtn9KXZVrr/AGhBr3anLGyiZiN9cxPPWuLX7UE142aEk9T6nq4ZxapdDUTWNZGKxJqdjzypUrysNCpu1g9yq+esS9VPIKURh7I4kLilkwGVkJ6ZhTBxzBMl6wHt4YC5bZBmueAnUd47ZvC3MctqRuGXovIeh/ca6FgrYxIRCFbJdR4bmsw49I1I6L5VViXeYXXKf/CbK9GRPoLeFYAWCVwujshDky0/ivCfhE6MOlSy4UJ/9Ke7vFTMkuDGr/mtCNxrrRjtZwcWVd7aW7aFg0MJcOCQbdtojLENlPLrQm9bLd+A+H8WS4MlogFtPBaOX7uJMjQGOelTSjKMtL5HRkpLUjfw68qMviwxyXiPhY51P4jp4rQjTnrXXOxnFrdsLJtkAldAdvzbar051yS8jTeJuIcwS54bGUM4jwLp93EmSNDFMvDb7sHdr5VGKOD3SrnePEAs6RJ1Gh8qqwbpxa5EZ+kk+B/7Q8dQyVNtQQRrbzRA0J058q5zi+1F+4Stq9lBtggJZg51b4ZA00E5tuRonicSsgm/dfx94AsWyG5sx1g7bfSrHZ3AWiw7o3hlzIAXBgXpBy6CPEQfOqZYZVsqS+pNHJFO3u2UOI9pnwwdXvtdutmIAAQJnWCWj4cvJeonSue4/tHdaYuP65j9P40O4mLoZhcDCGZSTMFlMMJ5kGqIE152XtTe0Ni/HgS3luWzxC6fxv8A4jTP2Vxr3FbCvcaX8Vpsxlbg2E9G2+XSlS3pVrDuQQRoQZFDhnJO2wskE1VBtOMYlCV766pBgjM1EMP2jxXO85/vHN9DWrj6i4LeKXa8PH5XV+P56N/zVQtVdG0yd01wMVrj7n40sv620H1ABq/huIWH+LDgedtiP/dNLdlf5/0ovgrO3+/0q3GrJclIe+yrWhny3SF08LiAGJhdRM79NpqniUuq5zKELblO88U5AZKjXdufI+Ui+J4xbOSyHCkAM3jIbMQ8KQo1iF08x1kOnCrffXWT8LgHXPAJBMif+X6edKnNKTf5sDGDpe4Bxdj7QqDOVdQYzByGzQdWIkatHMa+eui5hmsqoF5A8gsoBBkg7XN32Omg08qv8T4GSxEwAdgrcieZbov60NsdmbSeJ0UAbsy2ySQAIBJOsk/r6Hrkto8AqMXybcZjTd7u6Z7pVAnKR3jE5sqEsOUT6nbSgOPw191+0XUIVyYLBN2Og1u6QPLr0p3W+MTYa2oUFP6sAqYGo5CPfzodgeJlVKMGI35mIIHO3GsR/A0rQ3yMjk08IT1VdvD0/s9hvzNHMIndWi4UZ7nhSFXRBudE57fOjX/D7RvQy5UK55DOpt5idIzRM8gBOmgq3f7OvcYsACoyqsagAjw6EnlXeXk15FIVbSco/wAv/wCqjF7jn2bCPeie5KmJyhg7KpUkL1IO3I1k3BbasviJQmGIRdCN/wABgbazQPj2MxalsHhMIjG6GRi7o5AMqNJVEOzDMSdiQK3NkqG3PwBjFSkvQXeJf0gX7lzvFYqZ0UGQFnRfMfrVXtE2GvMj3EFnvlDLcTYNswdOYDA7cutKeIDIzI5hlJUqORBgjTz86J8UEYTCgjXxsJ08JIA+oNeaszlFpnod0otUDuKcOaw0NqCJVh8LDqDzqiaYeCv3yNhX5gtZPNXAnKD0YCI6xQBljepskUt1wx8ZPhmFSvalKDJmrya8qVtnGdloYHoRT32c4hkuBoB8jtqCP30g0d4Vidat7Fk0yon7RDVE69isl+0Wgd26ZHAA8IGitGozCBruQRWfAOzpzohdSTbySLYAycp0GYkRrvr5UjYDi7ICoYgHQ67gdafezXHCyCCcyHMsan9oD2/SvVlGL8S5/P6PM8UNnwX+L9l2UopZxKG3KAfCZ8A6g1z3tHiCl5kBMW/u1BMwqaD9K6dje0jQSwc5GEysAA7TPwseVKHaXgNrE3WdZsMT4izKUVzOjicwneRI15UqLmt3V+wacXL2E2zfJ9P1pl4A19iTh1U6QWuSLW8R+2wP4V6axvRLDcLGDt5stpwquWuHx96cugHLJMCBud6V7XETousAQqryHkNlFPjJtVYMt+EDv6ScDeU2s9u8QubPdJBtMztP3aqStseWhPOTrSXfw722K3FZGG6sCpEiRIOo0g12Gzx0rZytfKa/AqhmK8x3hOmhOgU686B8e41wsqyjDBmadQFzgwIbOupaZJzMJ6GvM7R2SpOWpfPYrwdodKOn6HPEqxar3Em2XJtK6ppAdw7bCSWCqNTJiNJjWs7IqeCKpMZuADvbF6wd471P7yfEB6rJ9hVKyte9n8X3V+2/IMJHUHQj3FXOJ4Xur1xOQYweo5H5V6OPhEkuWe4ejvCx4lnrQLDijXDXAYGrsRJl4G9uBG5iWZZ1YN8Z0B7ttgNOfz8tdt6+yXSRtOkC4dBl8wNlb6+UErHHO6HeKRldQmp0BAiIA9Pr7DrV1LrbTPk539SPzj6ddZoxp/nzMcrSZdwGLAZWdRoRIIUT8IO56z/O1XtDxNXaVIA3Chhpu3JT5fztd49gFtrNplYZc2mQEaMek8x/MUk3MQzNAzETG9xtJA/CFHwofUemnJxb1GqD4DHC8WbbayRsf6zYCDvAGp9j9b3EsAneq5IyvrplJYgmYBOnInSB1pcwil2ACiTGkJOssfiZjtGsf6s/DsVlKrIOXV3jYasyqQoEQJOtHJ9UY1TF/ifGc75UjKI20BI0EeQ5e5503cM4sWw7MrQURpg9FJU7+tcn+3gsTG5n50Z4L2jew0ptzE6HyMUcoxnCkY4NOxt7P8RGIc2rkeKYIA3jnynzqljLpbE2+5uBcqhWZkM5gTyJGoED2qt2ZvqLpv3BCzpGnibkPTf2p2wuBt/aO9iA0E6cyYLaex96DJJQlft/ICXQ5F297KZMYroQLV5O+uOQFykH7w5QBAMiBzJNJPHOId7clfDbUBEHRRt7nc+tdv7b9jftAa3YuFXLF2LkhCpz6EgEg5oAGgAzadeXY7+jrGW0e5Ft0Rc02y7FhIBCqVkkTJBA0ryssGl4VtyenhyRfme/AA7PN/2qxGp7xf1qpxFQLtwDbMY+dFezKAXGvH4bKl/LNsg92ig9xgSTrqZ+dTteBfEpT8RpqVsjyqUug7NNSpUoTSVYwt2DVepRRlpdmNWG7OLk0dwXEynwmky1dirKY01dh7Xp5J8mDUdDt9pGy5Xhx+1qfnvW0cVtOTmspBGwLCPMEkwa5/axpohh8V51bDtMZdCWXZ64On4Hii+NbbWwj5ZtXLYKEjlPIc5qt2u4YrYVzhLYW6txfBkVGKlXJyR8ZMAxqYB33pOwuMj/AFNNGA7SWyuW8ofQZSAZUr8LDbUCdd9adKCkvC9xPii99zmlnB4rENlVHMmI+EfM7/WjdvsC+UZsTh1fmhLkL0lgpEz/AL8q6iuPtXwxsqiXkKkXHScwMK0gtBaTpm359aT/ALweA99IF21GVUHhOcAk7/mZTqNIqL9NBPx22ULPOXlpC1Y7D4xtra84HeW5JAkj4twNdY0oTcw7W2KXFZWGhDAgj2NdBt4wSC2XU228d0sYdYJIXU66n8Q0FbcUlrEqnfJn7tTBVXBADAMGaRIiGnkTGkmi/TKvA/qb38r8SOf2npl482YWLv8A3lpZ9U8B/QH3qdreza2bXf4cMFVylxHIJTUBWHOCSAZnUiCeQ25eL4C20627rKfRgpH1DV0ZODcWa6mlJGdpqvWMQBuaW0uHr9atW2p0M4EsQ6cP48iAqxlGiQCQdCCCpGxkb1bwWOwqEFTcfoCI2ywCxY9OQ/hSTbYUZ4RhWunw6KPiYmFUdSafam7Yhw0rY6FwDFfaHUC2VCwSykgRpIaZmYFVU7PNczELI6kMQNOZYwNSTtQrBcXWyQlnUAgsx3cjy5L5fyGo8YFpIUwl0BtxuMxIkyTqOnT3DJFp3HqKi+gExKi1Nu1qTozDfUgQoRdBA9/oRvHsV3OEYj47xKDrk/GRJJ2Cr/z0RxSF9dx55iNB+0QNz0/1D9tuGvdw9g2lLFHZCqifjClTCiN0bX09+ntDYZCnJWJqCi/CsFmGd2CWl+Jj+g6nyrUOELhoOKnORItDQwdix5D6+lacXjnuxPhUfCg0VR5D99ZBjZK+AziOKqxAU5UX4Rqfc9SaY8F2oU21RnuIV2ZFmRtBk0h2LdFcJZJIAFUKOtUyeSSGt7j4kqbdx7lxebgIoUTr4STMxWPanF420ttLSWM9xie9DMuV0MNoT4pXnpvtpRThVoIq2pCsSM5/KOQOnLUkVO196cLeChbjW1LgsNGC/GPdZO+sCpssui4R2PndHJe198KFVbmGc3WZ7xsldbgicygQo1MdfEaVjc/aFXeM8X+0Mh7m1ayLk+7BAYAkgsNp1Ovp0qgHNeRkmnLbg9eEWo7nub9r9aleZzXtBYVFSK8rYVrzLSqGGFSssteRWHHlSvYqRXHGSsat2GPWqqXI5A1fw2JTnbH+JhT8VXyBP4BDCpRjB2tf9qw4TjcJBF2y8kaFLmoPodNepn0rdgbgmvYwJep5+Vv0Dtx+6w1wgMblxWVAp5IM1xjOkAAeeum1e2cQuLEMtsYhO7dc9w3DdtlZIbJ8TAanTNAA330cfRGw+GZghy3mQ94xCw67sFOYAHWR/vj2TwLNkKNBCfgtDe2+YFmO5jUsNYgUvLKUszidjUVi1FOzeOWFzE5HHgsxrafPJY6nTxFhqBANXGxWpzaSzf1l2T94mYEqnOdZGhJANN/aLs2M3eFdHbP42aB3i+LwrrvqSOgmkwWyhBWRlCMe7tARkbKSXOxgzmGhJE7Vy1Lc64yCOEx2YFQoZXyqyraBUi4kZSX0+IRGxOYg6Vbw/AsNfwzqLfdAtbY5HGpyvrENGs6RzE9aC5QNGyyoKw9wufBc2yroNDEHQ+Iin/slYAR5kAECcoTZ5kc5gzrqNOlHKmrYuXh4Od8a7Dm3be9ZYtbQAkOCHAaOcQ0HnpttS9gMFcuNltoWPkK7v2xaxYw7lQHzAJBJjqdemg28q4rxHjdxpRSEt/kQZR7xv6mlLT5lwNhKb2Zft4GzZ1vuHf8A7u2Qf8T7D2n2qYnir3IUAJbGyLoB5nqfM0EttVq09UQYMo+oWwzGmqw5bDrJ1DhRqdm+IaAk7bevoVHDXPP9aaOF3DcsPbB8S+NR4tYBBEA66H6e1Uz3gTPaSGzglm0UY3DBgEdSd+cnpUxF0BQnw94wAiZ0MsST6gbc6WsJjT8I9IHmY2SeQ5t/rV7VdqreEuYY3AzPlLFVyyEz+EkTpPi5zpUstMHqk9jtEpPTFFD+kszestAE2o5zAd4ny6Uq22rLtX2stYq+Hth1RUCKGAnQkkmCRuTzNDE4qn5v8p/hSY58fqWLFLStg/hzRzhD/eL6ik+zxlPzD/CaIYTtAikHOmnVTVePtGP/AGX1RPkwzfQ6Lcs3DeuFRpnIkkczoASfoG9qwxUnD4mTlJttbmJg3BkGmk7k+29LGI7XC8wLXraxsFlRPXUyT70Tx3HbN1La/arJzElwpCwRABYltSZNClFpJtb+4DUk7oSOJ9izZwpxPehgrqpUpl0adVOYyQY0jaTypdWzT1274itxreHsMGtWhmLKQQ91hqw6hQco9W60tLhOgH6fz7V5eXHHW9C2PQxTloWvkFG3/MVKLnCH+XUfQ1KX3bGawL3P8/7Vg1mi/wBn08+kST84mtbYffTb1/kUHdhawSbVY93RI2PetZtdT/PtQuASkDyleZavGwfT2rA2elDpN1FPLXq6bVZa1Fed1NZRtmzD4iKMYTEigqLyFWrKxVuDJJCMkUx04bjARkfVTBg8iCCGXodKZuEkWbmpLW2fMju4VSLmslRscymSNNIrnOFuMNjTFgOL+Du7igiQwYAZkIP4Z0g8xzr0bU/EuSKUXHbodI452kF20IiVXN4VkgqeZ5ADWR5VzzijAuwaBrcA7y4SRIDL4E2M89iza7VaxFosuZbneJLznbuwgcaEoo8Pi1JBIPhFUsI2zLIju2PdpkjdGm42qnXcSCW8qXVeFKgo/wCzdm21J2zAE8lWyv3tvbMeUrHQgE6TTLwTFEWGI1LMg8IZzLIdPFzkexOm1DeEcLzRosqPO4QUf/CBHsQPOmfE8GK2ktxOpMMY2YQMo8p08zrRrbZipyTFf+kHip+xW3JP9aBuD8dsk6DbVf0rl4xyk6n6GmT+kHjtu4EwlnxJacs1yAA7QQuSNSoBbU6nTkNU7uK87PnfePRwW4MVQV8hizikP4l+Yq9aYUrWrc6VmbEaith2uS6Bywp9R2wz0wcCxYS4rHadfTn9K5fh7twfC7j/AJj+lXbfFcQm1wn1Cn901XD/AOhCqkmTZOyN8M64MCe8yDxDSNyIgR0UfF5n9/MP6QMeL+NuFDNu3FlD1W3oSDzlsx9CKtXO2WMuWu6LIumUsiQ5X8uaTA/uwfONKAdxl9Kl7Tm71JLgZgxODuXJTFutgsVft2A21Z/ZyvmP561MsZQ5lFbFb1wh6UQs2VO/y2/n5Vut4dhsCR6H9abHEA5g+1hQat2sCZAj+PyNX7aK0DY+ZAHz3qzYsMPhObyAY06OIU8hUs4UawY12P8AA/xq62EIALCRG+31OnyrcLQ2dWDdNFH6TVteGsTKlTGoUA3PnoRT1jFOYBNxBoCw9P8A+6lE79q9mPhUeQ7sfTlUpegPUCrWFaFyq2XeSgPvIGta7treTm9cwo8uELlCwVVgfCUDRykSNduQqd0iEgAknTSQfnJ+lEsWxneC61smDoPcT9dq093yAk/P6ij5wBYS5IjkRH1itGItIB4YJ2iAfcmgeIJTAjWObA/LT51rKToo06xt8qM2+HTDGIPIfv10rXirAXQR6Atp9aW8QamCO6A339/4VqKZvIepoxb4aTBYGI039uRrDF2ssCTtp4jp6iBQPEEpgwBRtr862WLfM1btcPJ1aYIka71svgrEzrt4v3RWxjXJzkeWqIYZf5/0qvhMOTryq8tuNa9DETZBh7NNF0AHcEe5Gmh31iqFyzBKsIK94g7xiSIOZYRfgOsc1JY9Kz4bcgqTyINFOIWovuVByl1fwDL4bgIM3Dqu8dJJ6U7KraYjG6bQb7OYgKZO0zqBbXxqDoo5aekAdaP9pOJq9m848IFl9RpujRr66UjcPbLGWAQATlBYgq0asdF0100+GsO2GMCYR7JYd65UZc2ZgqsWzNGgHwjz3pGWCS1M6NuWldTlGNEuT51Z7nyP+H/WsLtnxUYtYRSo+Hby/e1eYoW2ek5UgAyQ3+1Xu72P/UK3cRwgEEEe0afIxVzhdsMscwenL1Ck0Uce9GOe1gPu8p0q+lnMNPkAxj50WxfDZUmGkbbx7yBVHh7BSQwkHlP186LuqYOu0UnwhUzBjzEVcsW848+fiAHsKPDBrpIWD5r/ANIJ+tDDhzbeRy1mD+8UzuqA7yyqeHkar8hmP1irGFQHQwPRQZ9Zo3w4i4OrdIJ95LRXuL4WWMiMx3l0/QbU1YuqAeT1B7cJ100aeo/RZrYLJRourJ03JMdOdXMNea0xW4CY0glhHyNGv+Hrc0BBnoEH1JzU1Y0Lc2C1wFttAR7Qv0AJrccI9o6BmtiCZDAHrppVu/we5ZhreYzMgTp7jQ1uwmKQgKygNzYgNOvPMYHtTVAByNODuW2MFVX1yx9EJrbc4c3ie1m100BCRO2ZjqPWaMYrhSFSFBLT8SLIjygAEHrJoXjbdywFEhhqQDlYjrKmcp/WiST4BA1wXwSPD7Gz/CvKPL2isgAG2JgT6xrsQN/L571KVXsMsEG091bZcBFiQTuwPOQJbbeIq9icDatAOsETodzI9HHziqdnjGa2q2QykcluPHyI/fVzCcJuXATeF3QSPATJnqfKijxYL5Bly21xvuwyrsYLR58/pW9uEi14jMbZiY38ihiruIxCImSSSoIAa0nXac0ihfeveISQqkjooHKTFdR1spY5pbKkkeYB9Y0/hW6zwfLq0HT9kjUebCi2Fwy2lILIdd/vAfSQNqo43ihEqpmREgsd/wC9/ChcUFqfQGcQhYC5TP7K6e4MVrwXCi0ORInaCdusbUR4bw0mLjBSsxBYCY/3FX8RcCCZ0HIXbf6BaHRe7N19EBcVYyKTAEciGWfTxa0Lw+Da62nrz/3NXsZdN19ABMDT+daN4TAd2sMoDCZOa3P12odGphaqQOtYQpoFgc/Dc+c8q1ZwxIBGmmk/vq3xXEhVKwCSNJKNH+EaH3oRwvDs1wZRJ333HOiUtLpGVatjBhbBAoxi0m3bLROVlGafwmRAHPUjXTWh+HucjA/5koxgTnm2N9xDAciGGbYSDVjdxJXtImGwhdo1iW38IAcBgQg+Hr0+GlftPiEvuuRYCLlzFUBbUnadANhr+tN3DbYKspjKU8QE/hkanfodOopQa3HMe7n9wpGVXsNxunYpYizDHnrTPwzCFra5ZPWPDHl8JmgOL1cnzpo4EM1rUrC7Ahp16RvUmKPiZRkl4Slxfhh7ssc0jzYj3lRFCuDELcEzG2himvFKMjAGJBGlv6STNKDLlaiyQ0yTMhK1Q2/YEHxZB5ZQf+s0F43w7Ic6gZDtBnUAT6b/AFpl4O5uWsw71mG8EQPeCR71OJcOa4sZSW5TdDH5U1wTQtSaYL7PYgOMhMZQToYLa7eZ96M3sIGUqQQDzYj/AKnpPa21p4OhG4/iKduFOLtrOBbULAMJmJMdIMeugroejOmuqFW9ZNi6cpmCRI50y8L4grqoWc8awpaT5QR8oqxieEd/ABcnlFkAe+XX6Us37LWLpE+JSRIPMGNCKOqYN2MuP4ZnVjkbOdmKi2B1mSZoNhcRcw7n0gwQRB8wdfY0c4bjLVy2C+U3JMl85HKIy/vNXvsdlvjyR+wtyfYtp86JGFThmKS4CzZFI5ZXYn0zNl+ZrzHcMNzNcRbrMxmcgA+hP7qCX8K9s5oIXkYIBoxb453hHeKrHQSxb01gx+lHTT2BKeS5aYG4pifxA6/pNF8HjVvEgZLYUTAtqSddkzAmfVver2Lsjuima0qtB8AZ5j9oZuvIilbieEyH7tidNZXL9JMit2mjuCzieBBmJyYkyZnul1/zVKWblx5Og+Ve0jcYMvZ7BJYn72w2ZY8XerGo2JVSPY15jOKKjEKluRzUuw9paD9aHcY4mt1lNlcgCgHL4ZOskgEgHyGlFeDcA7y33pl5JGVWGbSNWmSBrpoZ12rYUlbMlyUF4dexBN7KzBmMnUydzrzOo+dMF7D92uYW71pQNYCwPMsQCferC4RFULctvbSZlrgAEwCQGt6nQaDeKTeKYjxuqGUkgGADE6TFbycWOMcWDpkUE6zmOUtsdJA0HlJrXwTh6libwMQY0nXlOoMelWuHcBlFuXCVVvhhZJgwSBIETpqaZLR7wqi3rogBR4YACiATluaDziu25O9gRcZEHxLHQWf9P30scaxK3Ln3YhdNPONTvpJ5Vb45xG4xa2zsyg/mYgxIkA1ODcFa4M5IVAYkzE9AACSfQUL32NW25t4Fw9MhZ4zSIDBojr4dZoldNsaubZHOFuT7bfrRe40xF1V0A0RwNBE/1dK3a3EXEY2nYGIOkRqJH4Qdjsa3yozli9xFw1w5fhkwPKdPWmHgWCQW8xgPP4g0RAiMvPfeg/BuHNecBRrv0AA1JJ5ACn0LCoouICqx4UbWOv3evrQY1bsKb6Aa4lsavkI5gK8+xMR86CcL4/3V4ZtUB0O5A8/zCjvaZbiWc2cMjHLppqIMEFQaRrSy1dObT2OjBSW51jDZfjQyhJKHcZTroBtrNUeJYEhmuMMyE5jFtToTOp5etZ8HW5YsKjXMsw4AUsQGEidhqCDEn2qzca5eBRLzAnYZCo0/aViRTLdWLqmcqx8ZzAgTTb2QYm2yqjkyCWTcCNjpt8qU8ekORTf2Bw5bPDHRZKqJZhIEAbHeTM7VPDaTHy3iHFsuNcl4+rwPfQ0g9oLRF55UKZJgbCdYFdE/4cD/AGF4/L/4zSz204OtoIwkFgSUMZlg84A39AabkSaFw2ZW7JY0/wBT4IYg+MwsgHWZEfOm17IQwTZU9Mlxv1DCubcMvZXBmK6lntMAbRsgQPjEttzzaH2EVmOVo2a3ErtPhfGXzZyxJJysNSf2gJqlwfiDW2ADECdYJB+YroF6xaZG702mGVoCW4aYOWGCKBrG5Nc2xlvKxrZKnZydqjpCulwDuxeu6c3JI9QFYfWhvF+Cu48FgqZknxkn2MfQUP7N8eC2jZcSpbNo2XWI3gg+4+XNpw+EnVcPcPrJH+W0P1o09vz/AKC1uc/a21ptZBHtTnwTir4nwBu7KqSSPCSByCoBmPsOetVu1HDbt0m4yKgVQIzKDCgDZmzMdPM0p2MQ1tpUxXcr82OHjFYe3c0Z7rnzA/fcJoTxrgbWVW5qFYmMwytpHKdtdxpV/s7xVr0i5fuJA6uwP+YR71ZxfcEw2d4/btqPmM5NGm7r8+wLSoBcG4oEuA3RnWCIbXUjQ66GD10pgXiKsNL1xR0W2F+ikL9aWeJ4SWJtqQvITm+sD9KGWcW1lw43Uzy/eCK6a6s6L6DddvYeTIdjzJt4aT6ySfmalBn/AKQ7k7H5uPorhR7AVKm7xDdBb7O8JW3aZr9h2bw5ZDqI1zExrO0e9Wn4hh18JtkeQu//AJWjW21xRbIDfabjeQF1PmzNp8jSx2g4ucTea51j6AD91MT/ADf+gWjHG4wsxy6LOm0x6gCfpRDgHCUu5zdYoFXMIUEtqBABYdZ35Vu7JcJS7nZ2WVAIVmC5yTESY0G+80zLYuqNLNnL/dskR6lifmaNyXF7gpFTDXUtqEXEXlA5ZCP/AG3CKXu0PGnDFFuu66asWH+Un9aIdrsVZ7lQFti7mMm3tEbaEqTPMUk2RmaKBsJItYDCm7cAJjMYk7CTuafcJgmwwaz39vRjIIciRodDaI9xWrA9nxYRHa01xmUNIzBQCJABUEsY8xG1XrVpXOuHbzIa6oHmSRCjzNaqq+ny+524L4vjzaQst2yT0RFVvUHuhHzrn+NxTXXLMZJov2vdEvOlp2a2CQJMyKH8CwRvXVQbsQB6kwKXJpukFFUrGjsdwtwpvo6KF8Jk/mB3EHQ67iKPuet3D/4E/wDirFcLaw4NvLcaNyXySR0UISPc1uw+DtXgQUuIACS4uEhYG5BQA+kimcK+nyA5dCL2v4g7NkLhlXbL8OsbCBHyoBw5JYVnxi54zrNE+xvDxfvpbJgMQJpDac/gN4idBtWHt20DYhSMoywLjCPL7sx6VX4heORv+0HY6BbsHTb4QPnVy9hwvh+zMY08Ruk++UKKxu8LR7Vw3LHdAIxD/eLqASB4yQ0mBA11p+yVv7Ct7/8ATkWOPiNMPYsK10K7lFO5C5vpI+lLvEoDmOtMHYQW2xCC78E67/WNY9Kni6mx0l4R5v8AcqSCzvHMFIPpLGlztOtop4FfNPNlIj+6qj5zThdW7PgWxHUHDR82JPzNYYhVNq59oayRkaAvdF82U5YNsaaxuYiaob29fn9hKW5xsmGp+7F8Rt5CjpmY/CZeR5ZQwBHyP6Uh8SgOY60e7EcZFi+rnbUbxuCNDyOu/KkQdScRslaTOhGzfO2GAH7Vkfq5NKnajg18zce3A2lVUL/kGUGmNmsP4u8ua/8AhW2/zG5rWT42zat3Aod2ZGXxZANR+VZnXXU6ETVD42X8fcUjl1u4UauhdnsbcxalHcAW1zEsC5gQIXdue0x6Vz3ilshiSIqxwHjT2XlCR6GKSpaZaRjjas6Jdw1gSC9w+iWk/VyaE8U7OqbTXbJYhIzBgAQCYBBBIInTkddqMcExl/EIXt2kIGhburAg+ZKxVniFi/cQ27l60incG9bj/Cmn0pzk+rX1+1C0vY5it4qafezvGrZsBVKpdBMuVBJBiJbKxWNdhHpzUu03CVsEZbiXJ/Jm09ZUfSgVjFlToSKU5pbPgNR6o66Lrn4sWI6C5eb6KsUu9tbNlsncgl4Oc5QoJnQheWnpPSvOyfFcOVIxGZm5eM/LLz9jVzG9orFskW7Noxz7tm/+437qZs3sn/FA/E5pdwjSdDXtNGL7Tszk5Lf/AKNjp/cqUjuxupiwx8RHKT+tGuBWgzeITUqUWPkGfAy27YT4dPSqfE8SwGhHyH8KlSrVwTipjLzMZJJq3wxAalSpI+ce/KPnC7zd2IZh6MR+hqp2hxLi2Tnc/wB5i30JNSpTZcgLg5xjLhLGTNE+BMQykbyK8qVPj/cGz8p0r/iF4bXbv/qP/GhHaPG3DaJNxz/edm36SdK8qU+lQuzmeLY5qL9n3IYEGDNSpUuH90dPyHS7N5so8b/42/SaCdo7zBfiOumpk/M1KlVoQzm+OPiohwM+IVKlRY/3SiXkH2xcMDWssQMykGSOkmpUr1HwRdTnvHVhzFVeHNqKlSvKl+6XLyHe+zXCrP2CzcNtS7AySJmGYbHTlQviWOa2YRba/wDk2v1y1KlN7P4pyUt92KzeGKr0RzztfjHuvmuEExGgVdB5AClRG1qVKXn2lsHi3iPPZHH3EVyjEEDy/kjyrZjOIXCxJc69IUfIQBXtSr8CTVk+TkD41y3xEn1M0ExIqVKR2gZiPMO560z9n7Qc+ITUqUGFm5BstcBw5AJtiT5t/GvalSubdgr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9903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843808" y="188640"/>
            <a:ext cx="604867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 smtClean="0">
                <a:solidFill>
                  <a:srgbClr val="0070C0"/>
                </a:solidFill>
              </a:rPr>
              <a:t>DA DOVE PARTIAMO?</a:t>
            </a:r>
          </a:p>
          <a:p>
            <a:pPr algn="just"/>
            <a:endParaRPr lang="it-IT" i="1" dirty="0"/>
          </a:p>
          <a:p>
            <a:pPr algn="just"/>
            <a:r>
              <a:rPr lang="it-IT" b="1" dirty="0" smtClean="0"/>
              <a:t>Profili penali della responsabilità dell’esercente la professione sanitaria</a:t>
            </a:r>
          </a:p>
          <a:p>
            <a:pPr algn="just"/>
            <a:endParaRPr lang="it-IT" i="1" dirty="0"/>
          </a:p>
          <a:p>
            <a:r>
              <a:rPr lang="it-IT" dirty="0"/>
              <a:t>L</a:t>
            </a:r>
            <a:r>
              <a:rPr lang="it-IT" dirty="0" smtClean="0"/>
              <a:t>’esercente </a:t>
            </a:r>
            <a:r>
              <a:rPr lang="it-IT" dirty="0"/>
              <a:t>la professione sanitaria </a:t>
            </a:r>
            <a:r>
              <a:rPr lang="it-IT" b="1" dirty="0">
                <a:solidFill>
                  <a:srgbClr val="0070C0"/>
                </a:solidFill>
              </a:rPr>
              <a:t>è responsabile </a:t>
            </a:r>
            <a:r>
              <a:rPr lang="it-IT" b="1" u="sng" dirty="0">
                <a:solidFill>
                  <a:srgbClr val="0070C0"/>
                </a:solidFill>
              </a:rPr>
              <a:t>penalmente</a:t>
            </a:r>
            <a:r>
              <a:rPr lang="it-IT" dirty="0"/>
              <a:t> per morte o lesioni a titolo di colpa se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pPr marL="342900" indent="-342900">
              <a:buAutoNum type="arabicParenR"/>
            </a:pPr>
            <a:r>
              <a:rPr lang="it-IT" dirty="0" smtClean="0"/>
              <a:t>l’evento </a:t>
            </a:r>
            <a:r>
              <a:rPr lang="it-IT" dirty="0"/>
              <a:t>si è verificato per colpa (sia lieve che grave) da negligenza o </a:t>
            </a:r>
            <a:r>
              <a:rPr lang="it-IT" dirty="0" smtClean="0"/>
              <a:t>imprudenza;</a:t>
            </a:r>
          </a:p>
          <a:p>
            <a:pPr marL="342900" indent="-342900">
              <a:buAutoNum type="arabicParenR"/>
            </a:pPr>
            <a:r>
              <a:rPr lang="it-IT" dirty="0" smtClean="0"/>
              <a:t>l’evento </a:t>
            </a:r>
            <a:r>
              <a:rPr lang="it-IT" dirty="0"/>
              <a:t>si è verificato per colpa (sia lieve che grave) da imperizia nell’ipotesi di un caso concreto non regolato da linee guida o da buone pratiche </a:t>
            </a:r>
            <a:r>
              <a:rPr lang="it-IT" dirty="0" smtClean="0"/>
              <a:t>clinico-assistenziali;</a:t>
            </a:r>
          </a:p>
          <a:p>
            <a:pPr marL="342900" indent="-342900">
              <a:buAutoNum type="arabicParenR"/>
            </a:pPr>
            <a:r>
              <a:rPr lang="it-IT" dirty="0" smtClean="0"/>
              <a:t>l’evento </a:t>
            </a:r>
            <a:r>
              <a:rPr lang="it-IT" dirty="0"/>
              <a:t>si è verificato per colpa (sia lieve che grave) da imperizia nella individuazione di linee guida o di buone pratiche clinico-assistenziali non adeguate allo specifico caso </a:t>
            </a:r>
            <a:r>
              <a:rPr lang="it-IT" dirty="0" smtClean="0"/>
              <a:t>concreto;</a:t>
            </a:r>
          </a:p>
          <a:p>
            <a:pPr marL="342900" indent="-342900">
              <a:buAutoNum type="arabicParenR"/>
            </a:pPr>
            <a:r>
              <a:rPr lang="it-IT" dirty="0" smtClean="0"/>
              <a:t>l’evento </a:t>
            </a:r>
            <a:r>
              <a:rPr lang="it-IT" dirty="0"/>
              <a:t>si è verificato per colpa grave da imperizia nell’esecuzione di linee guida o buone pratiche clinico-assistenziali adeguate, tenendo conto del grado di rischio da gestire e delle speciali difficoltà dell’atto </a:t>
            </a:r>
            <a:r>
              <a:rPr lang="it-IT" dirty="0" smtClean="0"/>
              <a:t>medico</a:t>
            </a:r>
          </a:p>
          <a:p>
            <a:endParaRPr lang="it-IT" dirty="0"/>
          </a:p>
          <a:p>
            <a:r>
              <a:rPr lang="it-IT" dirty="0" smtClean="0"/>
              <a:t>(</a:t>
            </a:r>
            <a:r>
              <a:rPr lang="it-IT" i="1" dirty="0" smtClean="0"/>
              <a:t>Decreto Balduzzi, Legge Gelli Bianco – art. 590 </a:t>
            </a:r>
            <a:r>
              <a:rPr lang="it-IT" i="1" dirty="0" err="1" smtClean="0"/>
              <a:t>sexies</a:t>
            </a:r>
            <a:r>
              <a:rPr lang="it-IT" i="1" dirty="0" smtClean="0"/>
              <a:t> c.p.</a:t>
            </a:r>
            <a:r>
              <a:rPr lang="it-IT" dirty="0" smtClean="0"/>
              <a:t>)</a:t>
            </a:r>
            <a:endParaRPr lang="it-IT" dirty="0"/>
          </a:p>
          <a:p>
            <a:pPr marL="342900" indent="-342900">
              <a:buAutoNum type="arabicParenR"/>
            </a:pPr>
            <a:endParaRPr lang="it-IT" dirty="0"/>
          </a:p>
          <a:p>
            <a:pPr algn="just"/>
            <a:endParaRPr lang="it-IT" dirty="0"/>
          </a:p>
        </p:txBody>
      </p:sp>
      <p:pic>
        <p:nvPicPr>
          <p:cNvPr id="2050" name="Picture 2" descr="Responsabilità medica in campo penale. Concorso a magistr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7" y="-13379"/>
            <a:ext cx="269979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ponsabilità medica in campo penale. Concorso a magistr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7" y="531082"/>
            <a:ext cx="269979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ponsabilità medica in campo penale. Concorso a magistr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7" y="1150879"/>
            <a:ext cx="269979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ponsabilità medica in campo penale. Concorso a magistr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7" y="2677584"/>
            <a:ext cx="269979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ponsabilità medica in campo penale. Concorso a magistr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7" y="3841842"/>
            <a:ext cx="269979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ponsabilità medica in campo penale. Concorso a magistr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10" y="5229200"/>
            <a:ext cx="269979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843808" y="188640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i="1" dirty="0" smtClean="0">
                <a:solidFill>
                  <a:srgbClr val="0070C0"/>
                </a:solidFill>
              </a:rPr>
              <a:t>DA DOVE PARTIAMO?</a:t>
            </a:r>
          </a:p>
          <a:p>
            <a:pPr algn="just"/>
            <a:endParaRPr lang="it-IT" i="1" dirty="0"/>
          </a:p>
          <a:p>
            <a:pPr marL="342900" indent="-342900">
              <a:buAutoNum type="arabicParenR"/>
            </a:pPr>
            <a:endParaRPr lang="it-IT" dirty="0" smtClean="0"/>
          </a:p>
          <a:p>
            <a:pPr algn="ctr"/>
            <a:r>
              <a:rPr lang="it-IT" sz="3600" b="1" dirty="0" smtClean="0"/>
              <a:t>LA RESPONSABILITA’ PENALE NELL’EPOCA DELL’AI</a:t>
            </a:r>
            <a:endParaRPr lang="it-IT" sz="3600" b="1" dirty="0"/>
          </a:p>
          <a:p>
            <a:pPr algn="just"/>
            <a:endParaRPr lang="it-IT" dirty="0"/>
          </a:p>
        </p:txBody>
      </p:sp>
      <p:pic>
        <p:nvPicPr>
          <p:cNvPr id="2050" name="Picture 2" descr="Responsabilità medica in campo penale. Concorso a magistr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7" y="-13379"/>
            <a:ext cx="269979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ponsabilità medica in campo penale. Concorso a magistr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7" y="531082"/>
            <a:ext cx="269979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esponsabilità medica in campo penale. Concorso a magistr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7" y="1150879"/>
            <a:ext cx="269979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ponsabilità medica in campo penale. Concorso a magistr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7" y="2653960"/>
            <a:ext cx="269979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ponsabilità medica in campo penale. Concorso a magistr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87" y="3841842"/>
            <a:ext cx="269979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sponsabilità medica in campo penale. Concorso a magistr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98" y="5229200"/>
            <a:ext cx="2699792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ecnologia, il progresso ha cambiato le nostre vite - Zai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668" y="2694735"/>
            <a:ext cx="5675784" cy="31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0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75856" y="404664"/>
            <a:ext cx="5007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«</a:t>
            </a:r>
            <a:r>
              <a:rPr lang="it-IT" dirty="0"/>
              <a:t>“Credo che alla fine del secolo l'uso delle parole e l'opinione delle persone di cultura saranno cambiate a tal punto che si potrà parlare di </a:t>
            </a:r>
            <a:r>
              <a:rPr lang="it-IT" b="1" dirty="0"/>
              <a:t>macchine pensanti </a:t>
            </a:r>
            <a:r>
              <a:rPr lang="it-IT" dirty="0"/>
              <a:t>senza aspettarsi di essere contraddetti</a:t>
            </a:r>
            <a:r>
              <a:rPr lang="it-IT" dirty="0" smtClean="0"/>
              <a:t>.”»</a:t>
            </a:r>
            <a:r>
              <a:rPr lang="it-IT" i="1" dirty="0" smtClean="0"/>
              <a:t> (A. </a:t>
            </a:r>
            <a:r>
              <a:rPr lang="it-IT" i="1" dirty="0" err="1" smtClean="0"/>
              <a:t>Turing</a:t>
            </a:r>
            <a:r>
              <a:rPr lang="it-IT" i="1" dirty="0" smtClean="0"/>
              <a:t>, 1950)</a:t>
            </a:r>
            <a:endParaRPr lang="it-IT" dirty="0"/>
          </a:p>
        </p:txBody>
      </p:sp>
      <p:pic>
        <p:nvPicPr>
          <p:cNvPr id="7" name="Picture 8" descr="Amazon.it: What Computers Can't Do: The Limits of Artificial Intelligence  by Hubert L. Dreyfus (1978-06-01) - Hubert L. Dreyfus - Lib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2230673" cy="331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he cosa non possono fare i computer, il saggio di Hubert Dreyf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71" y="4876093"/>
            <a:ext cx="1780670" cy="10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275856" y="2513152"/>
            <a:ext cx="50079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«Sembra che </a:t>
            </a:r>
            <a:r>
              <a:rPr lang="it-IT" b="1" dirty="0"/>
              <a:t>la percezione che noi abbiamo di una situazione sia influenzata dal nostro umore del momento, dalle nostre preoccupazioni, dai nostri progetti in corso, dalla visione che noi abbiamo di noi stessi</a:t>
            </a:r>
            <a:r>
              <a:rPr lang="it-IT" dirty="0"/>
              <a:t> (a lungo come a breve termine), e probabilmente dalle nostre abitudini senso motorie, dalle nostre capacità </a:t>
            </a:r>
            <a:r>
              <a:rPr lang="it-IT" dirty="0" smtClean="0"/>
              <a:t>[…] che </a:t>
            </a:r>
            <a:r>
              <a:rPr lang="it-IT" dirty="0"/>
              <a:t>sviluppiamo con la pratica, senza mai avere dentro di noi rappresentato il nostro corpo come un oggetto da manovrare, la nostra cultura come un insieme di postulati, e le nostre tendenze come il prodotto di un </a:t>
            </a:r>
            <a:r>
              <a:rPr lang="it-IT" dirty="0" smtClean="0"/>
              <a:t>ragionamento»</a:t>
            </a:r>
            <a:r>
              <a:rPr lang="it-IT" i="1" dirty="0" smtClean="0"/>
              <a:t> (H.L. </a:t>
            </a:r>
            <a:r>
              <a:rPr lang="it-IT" i="1" dirty="0" err="1" smtClean="0"/>
              <a:t>Dreyfus</a:t>
            </a:r>
            <a:r>
              <a:rPr lang="it-IT" i="1" dirty="0" smtClean="0"/>
              <a:t>, 1970)</a:t>
            </a:r>
            <a:endParaRPr lang="it-IT" dirty="0"/>
          </a:p>
        </p:txBody>
      </p:sp>
      <p:pic>
        <p:nvPicPr>
          <p:cNvPr id="1026" name="Picture 2" descr="Alan Turing morì 70 anni fa: celebriamo il genio silenzioso - MyWhe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4" y="346834"/>
            <a:ext cx="2831976" cy="15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71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(c) Roberto Flor - roberto.flor@univr.it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4098" name="Picture 2" descr="Breve storia dell'intelligenza artificiale: il mondo è cambiato velocemente  – quale potrebbe essere il prossimo? – Green Grid It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8754071" cy="22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istory of Artificial Intelligence - Artificial Intelligence (A.I.) -  LibGuides at Illinois Central Colle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21779"/>
            <a:ext cx="5393035" cy="40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eminario sulla Legge di regolamentazione dell'Intelligenza Artificiale:  per l'educazione e la scuola - Scuola di Robot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4" y="2145778"/>
            <a:ext cx="2310049" cy="18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uovo Regolamento Europeo 2017/745 dispositivi medici - Opti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15" y="321765"/>
            <a:ext cx="2303897" cy="178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2 10"/>
          <p:cNvCxnSpPr/>
          <p:nvPr/>
        </p:nvCxnSpPr>
        <p:spPr>
          <a:xfrm>
            <a:off x="5580112" y="3861048"/>
            <a:ext cx="973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5580112" y="1340768"/>
            <a:ext cx="1080120" cy="2520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3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499992" y="6308240"/>
            <a:ext cx="2895600" cy="365125"/>
          </a:xfrm>
        </p:spPr>
        <p:txBody>
          <a:bodyPr/>
          <a:lstStyle/>
          <a:p>
            <a:r>
              <a:rPr lang="it-IT" dirty="0" smtClean="0"/>
              <a:t>(c) Roberto </a:t>
            </a:r>
            <a:r>
              <a:rPr lang="it-IT" dirty="0" err="1" smtClean="0"/>
              <a:t>Flor</a:t>
            </a:r>
            <a:r>
              <a:rPr lang="it-IT" dirty="0" smtClean="0"/>
              <a:t> - roberto.flor@univr.it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93912" y="216806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AI &amp; XAI</a:t>
            </a:r>
            <a:endParaRPr lang="it-IT" sz="2800" b="1" dirty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en-US" b="1" dirty="0" smtClean="0"/>
          </a:p>
        </p:txBody>
      </p:sp>
      <p:sp>
        <p:nvSpPr>
          <p:cNvPr id="5" name="CasellaDiTesto 4"/>
          <p:cNvSpPr txBox="1"/>
          <p:nvPr/>
        </p:nvSpPr>
        <p:spPr>
          <a:xfrm>
            <a:off x="4359179" y="1663356"/>
            <a:ext cx="347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Definizioni per propositi regolatori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6065" y="1261078"/>
            <a:ext cx="24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Definizioni non tecniche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365291" y="2258314"/>
            <a:ext cx="432150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14 definizioni (elenco non esaustivo)</a:t>
            </a:r>
          </a:p>
          <a:p>
            <a:r>
              <a:rPr lang="it-IT" dirty="0" smtClean="0"/>
              <a:t>7 parametri diversi</a:t>
            </a:r>
          </a:p>
          <a:p>
            <a:endParaRPr lang="it-IT" dirty="0"/>
          </a:p>
          <a:p>
            <a:pPr algn="just"/>
            <a:r>
              <a:rPr lang="it-IT" sz="1600" dirty="0"/>
              <a:t>«</a:t>
            </a:r>
            <a:r>
              <a:rPr lang="it-IT" sz="1600" dirty="0" err="1"/>
              <a:t>This</a:t>
            </a:r>
            <a:r>
              <a:rPr lang="it-IT" sz="1600" dirty="0"/>
              <a:t> </a:t>
            </a:r>
            <a:r>
              <a:rPr lang="it-IT" sz="1600" dirty="0" err="1"/>
              <a:t>diversity</a:t>
            </a:r>
            <a:r>
              <a:rPr lang="it-IT" sz="1600" dirty="0"/>
              <a:t> of AI </a:t>
            </a:r>
            <a:r>
              <a:rPr lang="it-IT" sz="1600" dirty="0" err="1"/>
              <a:t>problems</a:t>
            </a:r>
            <a:r>
              <a:rPr lang="it-IT" sz="1600" dirty="0"/>
              <a:t> and </a:t>
            </a:r>
            <a:r>
              <a:rPr lang="it-IT" sz="1600" dirty="0" err="1"/>
              <a:t>solutions</a:t>
            </a:r>
            <a:r>
              <a:rPr lang="it-IT" sz="1600" dirty="0"/>
              <a:t>, and the </a:t>
            </a:r>
            <a:r>
              <a:rPr lang="it-IT" sz="1600" dirty="0" err="1"/>
              <a:t>foundation</a:t>
            </a:r>
            <a:r>
              <a:rPr lang="it-IT" sz="1600" dirty="0"/>
              <a:t> of AI in human </a:t>
            </a:r>
            <a:r>
              <a:rPr lang="it-IT" sz="1600" dirty="0" err="1"/>
              <a:t>evaluation</a:t>
            </a:r>
            <a:r>
              <a:rPr lang="it-IT" sz="1600" dirty="0"/>
              <a:t> of the performance and </a:t>
            </a:r>
            <a:r>
              <a:rPr lang="it-IT" sz="1600" dirty="0" err="1"/>
              <a:t>accuracy</a:t>
            </a:r>
            <a:r>
              <a:rPr lang="it-IT" sz="1600" dirty="0"/>
              <a:t> of </a:t>
            </a:r>
            <a:r>
              <a:rPr lang="it-IT" sz="1600" dirty="0" err="1"/>
              <a:t>algorithms</a:t>
            </a:r>
            <a:r>
              <a:rPr lang="it-IT" sz="1600" dirty="0"/>
              <a:t>, </a:t>
            </a:r>
            <a:r>
              <a:rPr lang="it-IT" sz="1600" b="1" dirty="0" err="1"/>
              <a:t>makes</a:t>
            </a:r>
            <a:r>
              <a:rPr lang="it-IT" sz="1600" b="1" dirty="0"/>
              <a:t> </a:t>
            </a:r>
            <a:r>
              <a:rPr lang="it-IT" sz="1600" b="1" dirty="0" err="1"/>
              <a:t>it</a:t>
            </a:r>
            <a:r>
              <a:rPr lang="it-IT" sz="1600" b="1" dirty="0"/>
              <a:t> </a:t>
            </a:r>
            <a:r>
              <a:rPr lang="it-IT" sz="1600" b="1" dirty="0" err="1"/>
              <a:t>difficult</a:t>
            </a:r>
            <a:r>
              <a:rPr lang="it-IT" sz="1600" b="1" dirty="0"/>
              <a:t> to </a:t>
            </a:r>
            <a:r>
              <a:rPr lang="it-IT" sz="1600" b="1" dirty="0" err="1"/>
              <a:t>clearly</a:t>
            </a:r>
            <a:r>
              <a:rPr lang="it-IT" sz="1600" b="1" dirty="0"/>
              <a:t> </a:t>
            </a:r>
            <a:r>
              <a:rPr lang="it-IT" sz="1600" b="1" dirty="0" err="1"/>
              <a:t>define</a:t>
            </a:r>
            <a:r>
              <a:rPr lang="it-IT" sz="1600" dirty="0"/>
              <a:t> a </a:t>
            </a:r>
            <a:r>
              <a:rPr lang="it-IT" sz="1600" dirty="0" err="1"/>
              <a:t>bright</a:t>
            </a:r>
            <a:r>
              <a:rPr lang="it-IT" sz="1600" dirty="0"/>
              <a:t>-line </a:t>
            </a:r>
            <a:r>
              <a:rPr lang="it-IT" sz="1600" dirty="0" err="1"/>
              <a:t>distinction</a:t>
            </a:r>
            <a:r>
              <a:rPr lang="it-IT" sz="1600" dirty="0"/>
              <a:t> </a:t>
            </a:r>
            <a:r>
              <a:rPr lang="it-IT" sz="1600" dirty="0" err="1"/>
              <a:t>between</a:t>
            </a:r>
            <a:r>
              <a:rPr lang="it-IT" sz="1600" dirty="0"/>
              <a:t> </a:t>
            </a:r>
            <a:r>
              <a:rPr lang="it-IT" sz="1600" dirty="0" err="1"/>
              <a:t>what</a:t>
            </a:r>
            <a:r>
              <a:rPr lang="it-IT" sz="1600" dirty="0"/>
              <a:t> </a:t>
            </a:r>
            <a:r>
              <a:rPr lang="it-IT" sz="1600" dirty="0" err="1"/>
              <a:t>constitutes</a:t>
            </a:r>
            <a:r>
              <a:rPr lang="it-IT" sz="1600" dirty="0"/>
              <a:t> AI and </a:t>
            </a:r>
            <a:r>
              <a:rPr lang="it-IT" sz="1600" dirty="0" err="1"/>
              <a:t>what</a:t>
            </a:r>
            <a:r>
              <a:rPr lang="it-IT" sz="1600" dirty="0"/>
              <a:t> </a:t>
            </a:r>
            <a:r>
              <a:rPr lang="it-IT" sz="1600" dirty="0" err="1"/>
              <a:t>does</a:t>
            </a:r>
            <a:r>
              <a:rPr lang="it-IT" sz="1600" dirty="0"/>
              <a:t> </a:t>
            </a:r>
            <a:r>
              <a:rPr lang="it-IT" sz="1600" dirty="0" err="1"/>
              <a:t>not</a:t>
            </a:r>
            <a:r>
              <a:rPr lang="it-IT" sz="1600" dirty="0"/>
              <a:t>»</a:t>
            </a:r>
          </a:p>
          <a:p>
            <a:endParaRPr lang="it-IT" dirty="0" smtClean="0"/>
          </a:p>
          <a:p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690356" y="360345"/>
            <a:ext cx="352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Definizioni nella letteratura tecnica</a:t>
            </a:r>
            <a:endParaRPr lang="it-IT" dirty="0">
              <a:solidFill>
                <a:srgbClr val="0070C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04649" y="63800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12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306065" y="2258314"/>
            <a:ext cx="3977903" cy="1107996"/>
          </a:xfrm>
          <a:prstGeom prst="rect">
            <a:avLst/>
          </a:prstGeom>
          <a:noFill/>
          <a:ln w="47625">
            <a:solidFill>
              <a:schemeClr val="accent1">
                <a:shade val="95000"/>
                <a:satMod val="105000"/>
                <a:alpha val="94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/>
              <a:t>REGULATION LAYING </a:t>
            </a:r>
            <a:r>
              <a:rPr lang="en-US" sz="1600" dirty="0"/>
              <a:t>DOWN HARMONISED RULES ON ARTIFICIAL INTELLIGENCE </a:t>
            </a:r>
            <a:endParaRPr lang="en-US" sz="1600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(</a:t>
            </a:r>
            <a:r>
              <a:rPr lang="en-US" sz="1600" b="1" dirty="0">
                <a:solidFill>
                  <a:srgbClr val="FF0000"/>
                </a:solidFill>
              </a:rPr>
              <a:t>ARTIFICIAL INTELLIGENCE ACT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it-IT" sz="1600" b="1" dirty="0"/>
              <a:t>REGOLAMENTO (UE) 2024/1689</a:t>
            </a:r>
            <a:endParaRPr lang="it-IT" sz="1600" b="1" dirty="0">
              <a:solidFill>
                <a:srgbClr val="FF0000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2339752" y="545011"/>
            <a:ext cx="22781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endCxn id="6" idx="0"/>
          </p:cNvCxnSpPr>
          <p:nvPr/>
        </p:nvCxnSpPr>
        <p:spPr>
          <a:xfrm flipH="1">
            <a:off x="1547912" y="545011"/>
            <a:ext cx="791840" cy="716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endCxn id="5" idx="1"/>
          </p:cNvCxnSpPr>
          <p:nvPr/>
        </p:nvCxnSpPr>
        <p:spPr>
          <a:xfrm>
            <a:off x="2339752" y="545011"/>
            <a:ext cx="2019427" cy="1303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magin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5377040"/>
            <a:ext cx="3534600" cy="6596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825" y="4745528"/>
            <a:ext cx="1734346" cy="538659"/>
          </a:xfrm>
          <a:prstGeom prst="rect">
            <a:avLst/>
          </a:prstGeom>
        </p:spPr>
      </p:pic>
      <p:pic>
        <p:nvPicPr>
          <p:cNvPr id="6146" name="Picture 2" descr="Why Business Leaders Should Think of AI as an Umbrella Term | by Opex  Analytics | The Opex Analytics Blog | Medi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95" y="3416574"/>
            <a:ext cx="3106970" cy="341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 rot="19611589">
            <a:off x="2937706" y="5191209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REGOLAMENTO (UE) 2017/745</a:t>
            </a:r>
            <a:endParaRPr lang="it-IT" b="1" dirty="0"/>
          </a:p>
        </p:txBody>
      </p:sp>
      <p:cxnSp>
        <p:nvCxnSpPr>
          <p:cNvPr id="10" name="Connettore 2 9"/>
          <p:cNvCxnSpPr>
            <a:endCxn id="7" idx="0"/>
          </p:cNvCxnSpPr>
          <p:nvPr/>
        </p:nvCxnSpPr>
        <p:spPr>
          <a:xfrm>
            <a:off x="3349465" y="3416574"/>
            <a:ext cx="1049573" cy="1804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2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 Singapore un cane robot stile Black Mirror vigila nei parchi su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35" y="2708920"/>
            <a:ext cx="2202384" cy="169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New thermal bi-spectrum bullet camera from Hikvision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1082">
            <a:off x="1978847" y="2098501"/>
            <a:ext cx="2885239" cy="101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oronavirus: robot passa da mostra Mudec a ospedale Varese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" y="2558926"/>
            <a:ext cx="1439596" cy="203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1192830" y="-725102"/>
            <a:ext cx="492977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/>
            <a:endParaRPr lang="it-IT" sz="1200" b="1" dirty="0">
              <a:solidFill>
                <a:srgbClr val="0000CC"/>
              </a:solidFill>
              <a:latin typeface="Segoe Script" pitchFamily="34" charset="0"/>
            </a:endParaRPr>
          </a:p>
          <a:p>
            <a:pPr defTabSz="914400"/>
            <a:endParaRPr lang="it-IT" b="1" dirty="0">
              <a:solidFill>
                <a:srgbClr val="0070C0"/>
              </a:solidFill>
            </a:endParaRPr>
          </a:p>
          <a:p>
            <a:pPr defTabSz="914400"/>
            <a:endParaRPr lang="it-IT" sz="2800" b="1" dirty="0" smtClean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  <a:p>
            <a:pPr defTabSz="914400"/>
            <a:endParaRPr lang="it-IT" sz="2400" b="1" dirty="0" smtClean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  <a:p>
            <a:pPr defTabSz="914400"/>
            <a:endParaRPr lang="it-IT" sz="2400" b="1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</a:endParaRPr>
          </a:p>
          <a:p>
            <a:pPr algn="ctr" defTabSz="914400"/>
            <a:endParaRPr lang="it-IT" dirty="0"/>
          </a:p>
        </p:txBody>
      </p:sp>
      <p:sp>
        <p:nvSpPr>
          <p:cNvPr id="370690" name="AutoShape 2" descr="data:image/jpeg;base64,/9j/4AAQSkZJRgABAQAAAQABAAD/2wCEAAkGBxQTEhUUEhQVFhQXGRwYGBgYFhcYGhcZGBoXHRgYFxgcHSggGB0lHB0YITEhJSkrLi4uGh8zODMsNygtLisBCgoKDg0OGxAQGywkICQvLCw0NC8sLSwsLCwsLCwsLCwsLCw0LCwsLCwsLCwsLCwsLCwsLCwsLCwsLCwsLCwsLP/AABEIAMMBAwMBIgACEQEDEQH/xAAbAAACAgMBAAAAAAAAAAAAAAAFBgAEAgMHAf/EAEgQAAIBAgQDBgMFBAgDBwUAAAECEQADBBIhMQVBUQYTImFxgTKRoRQjQlKxYsHR8AczQ3KSouHxFYLCJFNjg5Oy0zSz0uPy/8QAGgEAAwEBAQEAAAAAAAAAAAAAAgMEAQAFBv/EADARAAICAQMBBgUEAwEBAAAAAAABAhEDEiExQQQTIjJRYXGBkcHwFDOhsSNS0fEF/9oADAMBAAIRAxEAPwD3F8UbPbbv/ECVOZZCCdJ3zCDVRsU2RwHtkK4M65m3HgMar5VbfjVrLl7lNGLa5j4juRrWOI48NSlu2oJlgEEN6ivqNEvQ8HUjU95i7gKhLW84CXNE0BJHi1MTKmsrN5ibcLeAdCBleS7CRK6bTErXuGNi+wHdKr8gCVVyeTa6eo96EICqgm2/gu5XZX67KPytofFQNuOzDilLgMYXiLfdnvbo0ZCSuYAdF1131HKjHDMRdcJ94OakMDoOrHnv6iKVu8ZM4i+ht3AwB2QHm3R9tedNvAceoLDMxhwwDJBadyeh8udY3a2MnGjeLVxQvwtMqQWInoWnT05aVTsXkbIr4cQQdUhdV3OVY0A5U48U4hYKSoQsCNwff28qScdxjK/hXDwLgGkAsD0J2X9rlNKxzclbjT+hzgk6TsNXOIIyDVgIB8NvLoDErof4b1Wx9jvLVxbTlmbMBnlILx4tBELuF/dQJOMXzlAZ5JdPBdXVgJAAGwGnk3KssPjr9wT311QUU5nIykq0b/l0O0mRFHo9DKrkPWcB3dm1ZYC4mUArGgC6mfzDoDBJM1owfDTZXxq7Oz7qWy5SsrrpoI1J8+lDbnFe7J+9a80sRpkXxDnzMdNgat4/tAXRbdh374wJXQER4idZA9IotGRfP5A3FlzG3iyAXn8JIGa3IAMayIIIHnBNLt57uFYMrgq85WU7xuGHIiRoetMt3E3hay2s/eRBzOGzERqsyreYGuoiq/HuKW7VsW7yrcchiEISQxPxFliB+tdCTjsl8jqTKWBxr4lGWAXEEEKpPQ6aTodvIeVBjjTHxAGP/EX8BHoYZfcnpsX4Tj7YtXnCd2wTXIzfDziZ1qhhcHautGHv6gzBdkgK8yCZAEMQCY69Z6ctMmqoPGrW5imOYnR2Os/1iPpmVtmgn4j6mehqca4z9nwdxrqpcdgFt2rtvMtwggMSskMFgmevmaspw5bKZrxZlAAJQI6/DlgOBvEQPKt3GezN3Hqt1bJW0qxbSBIB3MDqdfKl5W3GlSv1Chp1fA4LfYlixABJJgAACegGgHkKZuyvYm9jAzZ0tIBKl80v/dUCY8/lNMT9i7Nhjcxd22oGuT4vnGhPlNVcR2pssRZwtq9dZjlGuTN5BV8QHuK86PZYR3yv4JF0u0SltiXz6Cx2p4EMJe7oX7d8xJNuZX9lxsG8gT7Vhwvs1isQuazYd1zBRECSfygkFo5kbc4rovDezl9N7eDtGJCABiDEwzsDLajSQPM1Rx/FuJG4cPaF2zGhuP4dP2IEZemWfat/SLlt78KtzP1L4VbcvoJHEOzeLstlu4e4rQDGWdDttNDblll+JSPUEV1HjvZ+9aFm1Zu4i7eugMcQb0KNQCq2hJJ8ydJGp1hl4BwtrIa3jAt5TozYhg8+VoT9R7msj2NyT6fGjn2tKuvwODVK6j2k/o0FxhcwLKocFu4bPpE6I8HNJGgaNxrzrno4ReLZFtuzkxlCsWJ6ZQJmpp4pxdNFEMsJK0yhUC1vxWGe0xS6jI43V1KkeoIBrQWpYwlY1KlYaeVK9qRWHHlSvalccdKe/rWPf6GqF27WC3K+oeQ8ZYxj7ML3mIQFgoHiJPRdYrZxvBIty8LNslSouKc8d2sw2h+MfUUvcLvxcGtM3Gwlx8ObdoMGtm1l7wqe8EmSxPKQRyO1KyO46jYqp0UDbJJAt3wHtB1AfNOXdzp4k0Yxy9qtYbHsCDOI+8tcxmzlOnW2Mu/KPKheEt6WT3LkFmtkrdANxuSr+QiR5GvcOCvdkpfGW61pirgb/wBmmnhbeeRpGsc4B+72gLLBuP4rfO3uy/hB6afFQzF44NnJe2SURv6uDmEDIsDQ9TsYqvhmZe7n7SuW41o5fw5v7NBycy0rzqWLrfdgtfGlyyfuw0DU92gnUknUbidKLWD3aRuuXllj9wfGjQM6yCNUUflHPmORo9w2whtNaZrak3DDAhteUSRCxpPOaXMPdzASza2spmyN0Mqqn2EvuNjRlCzBnABAyOfuSBMeIaCABrPJopkH1F5F0NHEuFXbYLgZ7USHXURMeIbqZ0g1d4XgXt22Zw3eXRlUKuYgEFojlOnnEmr/AAhbbhkuMuUkgEBhMEMpIO4JEAbjnTDf4LnU3yi5TlO7aAaEfx+lHPI1sxSXohfsY0G0yXC4zFGDC3EEjoOUjlvv5UC49ggjW7iZstxJMkmHUkMJPsfejX/DHJORScoiVuHQq0gx6bD3o9b4Uz2XQKbmhMZs+STIIMfFvtv+uOajucI3C+Id00kSCCGHVSIIPtVDjXaO2iZLQeGaYLZnuMAFAGmigAfStXai09o5UUljsOXqx6Uv4e2LZLucznmf0UchXZcly2W/r6DMWNVb+ge7P37qXO+u3CpHwoGhUHn+Y09p/SPbVcjtlkRmQCfWP9q4xj+Nsxy29TyjX5dTVjhHBmc5rpJnWJ/U86leSOR6McdXuxzw14puvZB3tRw2/inDowewdRcWSo66b5vWjvZngK4W0LttM1wkgHQkELMmSPYDz3O7N2Lw62LR1QhxDIT+FeURsRPlVnD8OOHvGXP2f4lIYCZnLOupHSnKEYyk35vX+0ieWVuKiuDRhuGxaLZZdtj4hHiykQrbgCT61uu8QCWwrpLLqRcDET8UksDB/WRyqvf4taW5KlGIByIsEBmyyziQJ1AifnBoph7Fl7BZ2bvJ5A6g+QbyPPrXOXqYkxXTjzI0JkB0BIW10k81J9/1o7wGx9obxtBaSSZiWk9SKA4/CozeG6wJ/OLoHiM7ww2FaftTWDDwN2BlSCNlg5ADP1rm79g9K6DVicufTQL4V25ewq/i2KrKOLgKCRJkb7w06a6jakM8Y1+IaftLufS4KupjrhgqTprMk/ozVjV0Boa5K3aXhmHxxnEK6XFXKlxGfwgTAKMMpEnXYnrSZif6N3JPcYmy4/CHJtsfIjVQfePSnniVklldVgOswFgAyQf7PqOtXcFgkDBLrkOwBCrm/FES0xtrEUE+zYsm9fQdHPPGqTOGcT4Zew7m3fttbfeGG46qdmHmNKqha6J/Sxxtsy4EJCWiHZmUS7EHKUaScmU7yJJMjSue5a8fJFRk0nZ6WOTlFNmNeVkaxNAGeVKlSsNG5rkitYu1WF2tZuV7TyEKgEsBLXVVdWLAAdSdBTP2ktC3bsrltuLVw942eM7NHhiZyCIzD99A+xsG+znU27ZdR1Mqs+2afar/AGkGZro7uxOTvAe9+ASpi0c0OSDBUyflWuX+JsCv8iKmIsZReHdIDbdWJF0HKpnwLr94NvEJIr3FWY7+LOXLkuCLwbu0Mab/AHkyNdxVc25bS3hx3lnMo73RSo1aS2lwwfAeug2rGygY2/u7HjtMBN0iGWfvG8XguaaKdDpprU2sdpLuItkd7Fp1jJdH3wbIhjU/nJkajUVsuqylyEvLkuJcH3wORX2kgauZEONuYqlg7Qfu4t2PHaYCbpEMs+NvF4H6KdDpprTdwPs0Liqe7t+K3pDMSCp1cidGMfDtrTIJy4Fzkocmrgdprd0Epei3dZcpcEfeDRP7x1k7HSmnC4gXApKuryyiGJHhOoymZEcvI0I4jwcW1aFQAKrfEZERMCdWPMHblVe3dyvJW3lS4CB3jZcrCcu/wjm242NWxSSI5+PcI8Ru903eTdB7wMVIB0By95qAQNcon0o5gOPtk7uHiWUqyc11y76ab9KRuI37+MZR3SQBcVQrEHMpBDmOZAhQdDVm7buW1ZLWHckwGYB26SEnlI+Lc+QpaSm6fATi0udxvxjL3Tul/IjNqQolTpmBiJnYET+te8L7XWbFsKPYcz5neudJicZaeRhrrg6MuRsuU7g+f6e1CO0PCMXbebNq89txmVsrEifwtGxG3+lDl0KLTto3Hilad0MHa3toQzFcmpJgopGvqKTV7RNfMXcNYdeuUofmhFUjwXEsZu2rg9VNXrOFKfhI9jSE55HfCKVGEFXLC+A4Xg2+AtYc/n8a/wCICQPY0Qu4J7MBhodmGob0I0NAEajvBceyeFhmtH4kP6j8p86uxJR2iibJb3bGPsniwlzXY6HzB604doMhsRnGeSCJA0YGDt5/U0sWMP3dhrmHaAzA5/xAAMSp0MGQPLUGrF3iRsqgzku8szFmZgAYEEiRMA7DYVmSOvImugmPhTYrcVwty0O+ZCLZbRibW8u0ap+yPXUc4Fnha37ykW1BAHxTZykhQAJkTJJ+U8qdF4gl5LneW2FpRoX0nYbHmdtKpYzCKtkrJuSRc0YyB44I8JPONudJjBp77DXlTVUJ+M4Xd742wgZ99BbgSBEkOI01Pz1q/iMBdXD3FYFhZdPEswFKyZ+86xodjtRi3xUgqAmWDIkuToNQCbe0nY1s7cqws28pIDkBgJ1kZhoEOaBm1323rJR0hRyNuhNwhYkSW/MdX9vxn5078Fs2SjC7MxI0J1kbyOlIqAnkddfhOw/8n60W4WzOyqAfEZ+E6L1/qunStjwFkVjHxbBA92EK6LMEBTqSRukVlgLDuGS7IhSVYj4SuohiFAHvFBMYxu3CQIXYSvIaD+ypo4bhTbtHKc8gEqQIj8cCBMfOmu4xJ3Rw3tr2hOOvLcNoWyid2fFmLZWYyTsN9hNLhrtn9KXZVrr/AGhBr3anLGyiZiN9cxPPWuLX7UE142aEk9T6nq4ZxapdDUTWNZGKxJqdjzypUrysNCpu1g9yq+esS9VPIKURh7I4kLilkwGVkJ6ZhTBxzBMl6wHt4YC5bZBmueAnUd47ZvC3MctqRuGXovIeh/ca6FgrYxIRCFbJdR4bmsw49I1I6L5VViXeYXXKf/CbK9GRPoLeFYAWCVwujshDky0/ivCfhE6MOlSy4UJ/9Ke7vFTMkuDGr/mtCNxrrRjtZwcWVd7aW7aFg0MJcOCQbdtojLENlPLrQm9bLd+A+H8WS4MlogFtPBaOX7uJMjQGOelTSjKMtL5HRkpLUjfw68qMviwxyXiPhY51P4jp4rQjTnrXXOxnFrdsLJtkAldAdvzbar051yS8jTeJuIcwS54bGUM4jwLp93EmSNDFMvDb7sHdr5VGKOD3SrnePEAs6RJ1Gh8qqwbpxa5EZ+kk+B/7Q8dQyVNtQQRrbzRA0J058q5zi+1F+4Stq9lBtggJZg51b4ZA00E5tuRonicSsgm/dfx94AsWyG5sx1g7bfSrHZ3AWiw7o3hlzIAXBgXpBy6CPEQfOqZYZVsqS+pNHJFO3u2UOI9pnwwdXvtdutmIAAQJnWCWj4cvJeonSue4/tHdaYuP65j9P40O4mLoZhcDCGZSTMFlMMJ5kGqIE152XtTe0Ni/HgS3luWzxC6fxv8A4jTP2Vxr3FbCvcaX8Vpsxlbg2E9G2+XSlS3pVrDuQQRoQZFDhnJO2wskE1VBtOMYlCV766pBgjM1EMP2jxXO85/vHN9DWrj6i4LeKXa8PH5XV+P56N/zVQtVdG0yd01wMVrj7n40sv620H1ABq/huIWH+LDgedtiP/dNLdlf5/0ovgrO3+/0q3GrJclIe+yrWhny3SF08LiAGJhdRM79NpqniUuq5zKELblO88U5AZKjXdufI+Ui+J4xbOSyHCkAM3jIbMQ8KQo1iF08x1kOnCrffXWT8LgHXPAJBMif+X6edKnNKTf5sDGDpe4Bxdj7QqDOVdQYzByGzQdWIkatHMa+eui5hmsqoF5A8gsoBBkg7XN32Omg08qv8T4GSxEwAdgrcieZbov60NsdmbSeJ0UAbsy2ySQAIBJOsk/r6Hrkto8AqMXybcZjTd7u6Z7pVAnKR3jE5sqEsOUT6nbSgOPw191+0XUIVyYLBN2Og1u6QPLr0p3W+MTYa2oUFP6sAqYGo5CPfzodgeJlVKMGI35mIIHO3GsR/A0rQ3yMjk08IT1VdvD0/s9hvzNHMIndWi4UZ7nhSFXRBudE57fOjX/D7RvQy5UK55DOpt5idIzRM8gBOmgq3f7OvcYsACoyqsagAjw6EnlXeXk15FIVbSco/wAv/wCqjF7jn2bCPeie5KmJyhg7KpUkL1IO3I1k3BbasviJQmGIRdCN/wABgbazQPj2MxalsHhMIjG6GRi7o5AMqNJVEOzDMSdiQK3NkqG3PwBjFSkvQXeJf0gX7lzvFYqZ0UGQFnRfMfrVXtE2GvMj3EFnvlDLcTYNswdOYDA7cutKeIDIzI5hlJUqORBgjTz86J8UEYTCgjXxsJ08JIA+oNeaszlFpnod0otUDuKcOaw0NqCJVh8LDqDzqiaYeCv3yNhX5gtZPNXAnKD0YCI6xQBljepskUt1wx8ZPhmFSvalKDJmrya8qVtnGdloYHoRT32c4hkuBoB8jtqCP30g0d4Vidat7Fk0yon7RDVE69isl+0Wgd26ZHAA8IGitGozCBruQRWfAOzpzohdSTbySLYAycp0GYkRrvr5UjYDi7ICoYgHQ67gdafezXHCyCCcyHMsan9oD2/SvVlGL8S5/P6PM8UNnwX+L9l2UopZxKG3KAfCZ8A6g1z3tHiCl5kBMW/u1BMwqaD9K6dje0jQSwc5GEysAA7TPwseVKHaXgNrE3WdZsMT4izKUVzOjicwneRI15UqLmt3V+wacXL2E2zfJ9P1pl4A19iTh1U6QWuSLW8R+2wP4V6axvRLDcLGDt5stpwquWuHx96cugHLJMCBud6V7XETousAQqryHkNlFPjJtVYMt+EDv6ScDeU2s9u8QubPdJBtMztP3aqStseWhPOTrSXfw722K3FZGG6sCpEiRIOo0g12Gzx0rZytfKa/AqhmK8x3hOmhOgU686B8e41wsqyjDBmadQFzgwIbOupaZJzMJ6GvM7R2SpOWpfPYrwdodKOn6HPEqxar3Em2XJtK6ppAdw7bCSWCqNTJiNJjWs7IqeCKpMZuADvbF6wd471P7yfEB6rJ9hVKyte9n8X3V+2/IMJHUHQj3FXOJ4Xur1xOQYweo5H5V6OPhEkuWe4ejvCx4lnrQLDijXDXAYGrsRJl4G9uBG5iWZZ1YN8Z0B7ttgNOfz8tdt6+yXSRtOkC4dBl8wNlb6+UErHHO6HeKRldQmp0BAiIA9Pr7DrV1LrbTPk539SPzj6ddZoxp/nzMcrSZdwGLAZWdRoRIIUT8IO56z/O1XtDxNXaVIA3Chhpu3JT5fztd49gFtrNplYZc2mQEaMek8x/MUk3MQzNAzETG9xtJA/CFHwofUemnJxb1GqD4DHC8WbbayRsf6zYCDvAGp9j9b3EsAneq5IyvrplJYgmYBOnInSB1pcwil2ACiTGkJOssfiZjtGsf6s/DsVlKrIOXV3jYasyqQoEQJOtHJ9UY1TF/ifGc75UjKI20BI0EeQ5e5503cM4sWw7MrQURpg9FJU7+tcn+3gsTG5n50Z4L2jew0ptzE6HyMUcoxnCkY4NOxt7P8RGIc2rkeKYIA3jnynzqljLpbE2+5uBcqhWZkM5gTyJGoED2qt2ZvqLpv3BCzpGnibkPTf2p2wuBt/aO9iA0E6cyYLaex96DJJQlft/ICXQ5F297KZMYroQLV5O+uOQFykH7w5QBAMiBzJNJPHOId7clfDbUBEHRRt7nc+tdv7b9jftAa3YuFXLF2LkhCpz6EgEg5oAGgAzadeXY7+jrGW0e5Ft0Rc02y7FhIBCqVkkTJBA0ryssGl4VtyenhyRfme/AA7PN/2qxGp7xf1qpxFQLtwDbMY+dFezKAXGvH4bKl/LNsg92ig9xgSTrqZ+dTteBfEpT8RpqVsjyqUug7NNSpUoTSVYwt2DVepRRlpdmNWG7OLk0dwXEynwmky1dirKY01dh7Xp5J8mDUdDt9pGy5Xhx+1qfnvW0cVtOTmspBGwLCPMEkwa5/axpohh8V51bDtMZdCWXZ64On4Hii+NbbWwj5ZtXLYKEjlPIc5qt2u4YrYVzhLYW6txfBkVGKlXJyR8ZMAxqYB33pOwuMj/AFNNGA7SWyuW8ofQZSAZUr8LDbUCdd9adKCkvC9xPii99zmlnB4rENlVHMmI+EfM7/WjdvsC+UZsTh1fmhLkL0lgpEz/AL8q6iuPtXwxsqiXkKkXHScwMK0gtBaTpm359aT/ALweA99IF21GVUHhOcAk7/mZTqNIqL9NBPx22ULPOXlpC1Y7D4xtra84HeW5JAkj4twNdY0oTcw7W2KXFZWGhDAgj2NdBt4wSC2XU228d0sYdYJIXU66n8Q0FbcUlrEqnfJn7tTBVXBADAMGaRIiGnkTGkmi/TKvA/qb38r8SOf2npl482YWLv8A3lpZ9U8B/QH3qdreza2bXf4cMFVylxHIJTUBWHOCSAZnUiCeQ25eL4C20627rKfRgpH1DV0ZODcWa6mlJGdpqvWMQBuaW0uHr9atW2p0M4EsQ6cP48iAqxlGiQCQdCCCpGxkb1bwWOwqEFTcfoCI2ywCxY9OQ/hSTbYUZ4RhWunw6KPiYmFUdSafam7Yhw0rY6FwDFfaHUC2VCwSykgRpIaZmYFVU7PNczELI6kMQNOZYwNSTtQrBcXWyQlnUAgsx3cjy5L5fyGo8YFpIUwl0BtxuMxIkyTqOnT3DJFp3HqKi+gExKi1Nu1qTozDfUgQoRdBA9/oRvHsV3OEYj47xKDrk/GRJJ2Cr/z0RxSF9dx55iNB+0QNz0/1D9tuGvdw9g2lLFHZCqifjClTCiN0bX09+ntDYZCnJWJqCi/CsFmGd2CWl+Jj+g6nyrUOELhoOKnORItDQwdix5D6+lacXjnuxPhUfCg0VR5D99ZBjZK+AziOKqxAU5UX4Rqfc9SaY8F2oU21RnuIV2ZFmRtBk0h2LdFcJZJIAFUKOtUyeSSGt7j4kqbdx7lxebgIoUTr4STMxWPanF420ttLSWM9xie9DMuV0MNoT4pXnpvtpRThVoIq2pCsSM5/KOQOnLUkVO196cLeChbjW1LgsNGC/GPdZO+sCpssui4R2PndHJe198KFVbmGc3WZ7xsldbgicygQo1MdfEaVjc/aFXeM8X+0Mh7m1ayLk+7BAYAkgsNp1Ovp0qgHNeRkmnLbg9eEWo7nub9r9aleZzXtBYVFSK8rYVrzLSqGGFSssteRWHHlSvYqRXHGSsat2GPWqqXI5A1fw2JTnbH+JhT8VXyBP4BDCpRjB2tf9qw4TjcJBF2y8kaFLmoPodNepn0rdgbgmvYwJep5+Vv0Dtx+6w1wgMblxWVAp5IM1xjOkAAeeum1e2cQuLEMtsYhO7dc9w3DdtlZIbJ8TAanTNAA330cfRGw+GZghy3mQ94xCw67sFOYAHWR/vj2TwLNkKNBCfgtDe2+YFmO5jUsNYgUvLKUszidjUVi1FOzeOWFzE5HHgsxrafPJY6nTxFhqBANXGxWpzaSzf1l2T94mYEqnOdZGhJANN/aLs2M3eFdHbP42aB3i+LwrrvqSOgmkwWyhBWRlCMe7tARkbKSXOxgzmGhJE7Vy1Lc64yCOEx2YFQoZXyqyraBUi4kZSX0+IRGxOYg6Vbw/AsNfwzqLfdAtbY5HGpyvrENGs6RzE9aC5QNGyyoKw9wufBc2yroNDEHQ+Iin/slYAR5kAECcoTZ5kc5gzrqNOlHKmrYuXh4Od8a7Dm3be9ZYtbQAkOCHAaOcQ0HnpttS9gMFcuNltoWPkK7v2xaxYw7lQHzAJBJjqdemg28q4rxHjdxpRSEt/kQZR7xv6mlLT5lwNhKb2Zft4GzZ1vuHf8A7u2Qf8T7D2n2qYnir3IUAJbGyLoB5nqfM0EttVq09UQYMo+oWwzGmqw5bDrJ1DhRqdm+IaAk7bevoVHDXPP9aaOF3DcsPbB8S+NR4tYBBEA66H6e1Uz3gTPaSGzglm0UY3DBgEdSd+cnpUxF0BQnw94wAiZ0MsST6gbc6WsJjT8I9IHmY2SeQ5t/rV7VdqreEuYY3AzPlLFVyyEz+EkTpPi5zpUstMHqk9jtEpPTFFD+kszestAE2o5zAd4ny6Uq22rLtX2stYq+Hth1RUCKGAnQkkmCRuTzNDE4qn5v8p/hSY58fqWLFLStg/hzRzhD/eL6ik+zxlPzD/CaIYTtAikHOmnVTVePtGP/AGX1RPkwzfQ6Lcs3DeuFRpnIkkczoASfoG9qwxUnD4mTlJttbmJg3BkGmk7k+29LGI7XC8wLXraxsFlRPXUyT70Tx3HbN1La/arJzElwpCwRABYltSZNClFpJtb+4DUk7oSOJ9izZwpxPehgrqpUpl0adVOYyQY0jaTypdWzT1274itxreHsMGtWhmLKQQ91hqw6hQco9W60tLhOgH6fz7V5eXHHW9C2PQxTloWvkFG3/MVKLnCH+XUfQ1KX3bGawL3P8/7Vg1mi/wBn08+kST84mtbYffTb1/kUHdhawSbVY93RI2PetZtdT/PtQuASkDyleZavGwfT2rA2elDpN1FPLXq6bVZa1Fed1NZRtmzD4iKMYTEigqLyFWrKxVuDJJCMkUx04bjARkfVTBg8iCCGXodKZuEkWbmpLW2fMju4VSLmslRscymSNNIrnOFuMNjTFgOL+Du7igiQwYAZkIP4Z0g8xzr0bU/EuSKUXHbodI452kF20IiVXN4VkgqeZ5ADWR5VzzijAuwaBrcA7y4SRIDL4E2M89iza7VaxFosuZbneJLznbuwgcaEoo8Pi1JBIPhFUsI2zLIju2PdpkjdGm42qnXcSCW8qXVeFKgo/wCzdm21J2zAE8lWyv3tvbMeUrHQgE6TTLwTFEWGI1LMg8IZzLIdPFzkexOm1DeEcLzRosqPO4QUf/CBHsQPOmfE8GK2ktxOpMMY2YQMo8p08zrRrbZipyTFf+kHip+xW3JP9aBuD8dsk6DbVf0rl4xyk6n6GmT+kHjtu4EwlnxJacs1yAA7QQuSNSoBbU6nTkNU7uK87PnfePRwW4MVQV8hizikP4l+Yq9aYUrWrc6VmbEaith2uS6Bywp9R2wz0wcCxYS4rHadfTn9K5fh7twfC7j/AJj+lXbfFcQm1wn1Cn901XD/AOhCqkmTZOyN8M64MCe8yDxDSNyIgR0UfF5n9/MP6QMeL+NuFDNu3FlD1W3oSDzlsx9CKtXO2WMuWu6LIumUsiQ5X8uaTA/uwfONKAdxl9Kl7Tm71JLgZgxODuXJTFutgsVft2A21Z/ZyvmP561MsZQ5lFbFb1wh6UQs2VO/y2/n5Vut4dhsCR6H9abHEA5g+1hQat2sCZAj+PyNX7aK0DY+ZAHz3qzYsMPhObyAY06OIU8hUs4UawY12P8AA/xq62EIALCRG+31OnyrcLQ2dWDdNFH6TVteGsTKlTGoUA3PnoRT1jFOYBNxBoCw9P8A+6lE79q9mPhUeQ7sfTlUpegPUCrWFaFyq2XeSgPvIGta7treTm9cwo8uELlCwVVgfCUDRykSNduQqd0iEgAknTSQfnJ+lEsWxneC61smDoPcT9dq093yAk/P6ij5wBYS5IjkRH1itGItIB4YJ2iAfcmgeIJTAjWObA/LT51rKToo06xt8qM2+HTDGIPIfv10rXirAXQR6Atp9aW8QamCO6A339/4VqKZvIepoxb4aTBYGI039uRrDF2ssCTtp4jp6iBQPEEpgwBRtr862WLfM1btcPJ1aYIka71svgrEzrt4v3RWxjXJzkeWqIYZf5/0qvhMOTryq8tuNa9DETZBh7NNF0AHcEe5Gmh31iqFyzBKsIK94g7xiSIOZYRfgOsc1JY9Kz4bcgqTyINFOIWovuVByl1fwDL4bgIM3Dqu8dJJ6U7KraYjG6bQb7OYgKZO0zqBbXxqDoo5aekAdaP9pOJq9m848IFl9RpujRr66UjcPbLGWAQATlBYgq0asdF0100+GsO2GMCYR7JYd65UZc2ZgqsWzNGgHwjz3pGWCS1M6NuWldTlGNEuT51Z7nyP+H/WsLtnxUYtYRSo+Hby/e1eYoW2ek5UgAyQ3+1Xu72P/UK3cRwgEEEe0afIxVzhdsMscwenL1Ck0Uce9GOe1gPu8p0q+lnMNPkAxj50WxfDZUmGkbbx7yBVHh7BSQwkHlP186LuqYOu0UnwhUzBjzEVcsW848+fiAHsKPDBrpIWD5r/ANIJ+tDDhzbeRy1mD+8UzuqA7yyqeHkar8hmP1irGFQHQwPRQZ9Zo3w4i4OrdIJ95LRXuL4WWMiMx3l0/QbU1YuqAeT1B7cJ100aeo/RZrYLJRourJ03JMdOdXMNea0xW4CY0glhHyNGv+Hrc0BBnoEH1JzU1Y0Lc2C1wFttAR7Qv0AJrccI9o6BmtiCZDAHrppVu/we5ZhreYzMgTp7jQ1uwmKQgKygNzYgNOvPMYHtTVAByNODuW2MFVX1yx9EJrbc4c3ie1m100BCRO2ZjqPWaMYrhSFSFBLT8SLIjygAEHrJoXjbdywFEhhqQDlYjrKmcp/WiST4BA1wXwSPD7Gz/CvKPL2isgAG2JgT6xrsQN/L571KVXsMsEG091bZcBFiQTuwPOQJbbeIq9icDatAOsETodzI9HHziqdnjGa2q2QykcluPHyI/fVzCcJuXATeF3QSPATJnqfKijxYL5Bly21xvuwyrsYLR58/pW9uEi14jMbZiY38ihiruIxCImSSSoIAa0nXac0ihfeveISQqkjooHKTFdR1spY5pbKkkeYB9Y0/hW6zwfLq0HT9kjUebCi2Fwy2lILIdd/vAfSQNqo43ihEqpmREgsd/wC9/ChcUFqfQGcQhYC5TP7K6e4MVrwXCi0ORInaCdusbUR4bw0mLjBSsxBYCY/3FX8RcCCZ0HIXbf6BaHRe7N19EBcVYyKTAEciGWfTxa0Lw+Da62nrz/3NXsZdN19ABMDT+daN4TAd2sMoDCZOa3P12odGphaqQOtYQpoFgc/Dc+c8q1ZwxIBGmmk/vq3xXEhVKwCSNJKNH+EaH3oRwvDs1wZRJ333HOiUtLpGVatjBhbBAoxi0m3bLROVlGafwmRAHPUjXTWh+HucjA/5koxgTnm2N9xDAciGGbYSDVjdxJXtImGwhdo1iW38IAcBgQg+Hr0+GlftPiEvuuRYCLlzFUBbUnadANhr+tN3DbYKspjKU8QE/hkanfodOopQa3HMe7n9wpGVXsNxunYpYizDHnrTPwzCFra5ZPWPDHl8JmgOL1cnzpo4EM1rUrC7Ahp16RvUmKPiZRkl4Slxfhh7ssc0jzYj3lRFCuDELcEzG2himvFKMjAGJBGlv6STNKDLlaiyQ0yTMhK1Q2/YEHxZB5ZQf+s0F43w7Ic6gZDtBnUAT6b/AFpl4O5uWsw71mG8EQPeCR71OJcOa4sZSW5TdDH5U1wTQtSaYL7PYgOMhMZQToYLa7eZ96M3sIGUqQQDzYj/AKnpPa21p4OhG4/iKduFOLtrOBbULAMJmJMdIMeugroejOmuqFW9ZNi6cpmCRI50y8L4grqoWc8awpaT5QR8oqxieEd/ABcnlFkAe+XX6Us37LWLpE+JSRIPMGNCKOqYN2MuP4ZnVjkbOdmKi2B1mSZoNhcRcw7n0gwQRB8wdfY0c4bjLVy2C+U3JMl85HKIy/vNXvsdlvjyR+wtyfYtp86JGFThmKS4CzZFI5ZXYn0zNl+ZrzHcMNzNcRbrMxmcgA+hP7qCX8K9s5oIXkYIBoxb453hHeKrHQSxb01gx+lHTT2BKeS5aYG4pifxA6/pNF8HjVvEgZLYUTAtqSddkzAmfVver2Lsjuima0qtB8AZ5j9oZuvIilbieEyH7tidNZXL9JMit2mjuCzieBBmJyYkyZnul1/zVKWblx5Og+Ve0jcYMvZ7BJYn72w2ZY8XerGo2JVSPY15jOKKjEKluRzUuw9paD9aHcY4mt1lNlcgCgHL4ZOskgEgHyGlFeDcA7y33pl5JGVWGbSNWmSBrpoZ12rYUlbMlyUF4dexBN7KzBmMnUydzrzOo+dMF7D92uYW71pQNYCwPMsQCferC4RFULctvbSZlrgAEwCQGt6nQaDeKTeKYjxuqGUkgGADE6TFbycWOMcWDpkUE6zmOUtsdJA0HlJrXwTh6libwMQY0nXlOoMelWuHcBlFuXCVVvhhZJgwSBIETpqaZLR7wqi3rogBR4YACiATluaDziu25O9gRcZEHxLHQWf9P30scaxK3Ln3YhdNPONTvpJ5Vb45xG4xa2zsyg/mYgxIkA1ODcFa4M5IVAYkzE9AACSfQUL32NW25t4Fw9MhZ4zSIDBojr4dZoldNsaubZHOFuT7bfrRe40xF1V0A0RwNBE/1dK3a3EXEY2nYGIOkRqJH4Qdjsa3yozli9xFw1w5fhkwPKdPWmHgWCQW8xgPP4g0RAiMvPfeg/BuHNecBRrv0AA1JJ5ACn0LCoouICqx4UbWOv3evrQY1bsKb6Aa4lsavkI5gK8+xMR86CcL4/3V4ZtUB0O5A8/zCjvaZbiWc2cMjHLppqIMEFQaRrSy1dObT2OjBSW51jDZfjQyhJKHcZTroBtrNUeJYEhmuMMyE5jFtToTOp5etZ8HW5YsKjXMsw4AUsQGEidhqCDEn2qzca5eBRLzAnYZCo0/aViRTLdWLqmcqx8ZzAgTTb2QYm2yqjkyCWTcCNjpt8qU8ekORTf2Bw5bPDHRZKqJZhIEAbHeTM7VPDaTHy3iHFsuNcl4+rwPfQ0g9oLRF55UKZJgbCdYFdE/4cD/AGF4/L/4zSz204OtoIwkFgSUMZlg84A39AabkSaFw2ZW7JY0/wBT4IYg+MwsgHWZEfOm17IQwTZU9Mlxv1DCubcMvZXBmK6lntMAbRsgQPjEttzzaH2EVmOVo2a3ErtPhfGXzZyxJJysNSf2gJqlwfiDW2ADECdYJB+YroF6xaZG702mGVoCW4aYOWGCKBrG5Nc2xlvKxrZKnZydqjpCulwDuxeu6c3JI9QFYfWhvF+Cu48FgqZknxkn2MfQUP7N8eC2jZcSpbNo2XWI3gg+4+XNpw+EnVcPcPrJH+W0P1o09vz/AKC1uc/a21ptZBHtTnwTir4nwBu7KqSSPCSByCoBmPsOetVu1HDbt0m4yKgVQIzKDCgDZmzMdPM0p2MQ1tpUxXcr82OHjFYe3c0Z7rnzA/fcJoTxrgbWVW5qFYmMwytpHKdtdxpV/s7xVr0i5fuJA6uwP+YR71ZxfcEw2d4/btqPmM5NGm7r8+wLSoBcG4oEuA3RnWCIbXUjQ66GD10pgXiKsNL1xR0W2F+ikL9aWeJ4SWJtqQvITm+sD9KGWcW1lw43Uzy/eCK6a6s6L6DddvYeTIdjzJt4aT6ySfmalBn/AKQ7k7H5uPorhR7AVKm7xDdBb7O8JW3aZr9h2bw5ZDqI1zExrO0e9Wn4hh18JtkeQu//AJWjW21xRbIDfabjeQF1PmzNp8jSx2g4ucTea51j6AD91MT/ADf+gWjHG4wsxy6LOm0x6gCfpRDgHCUu5zdYoFXMIUEtqBABYdZ35Vu7JcJS7nZ2WVAIVmC5yTESY0G+80zLYuqNLNnL/dskR6lifmaNyXF7gpFTDXUtqEXEXlA5ZCP/AG3CKXu0PGnDFFuu66asWH+Un9aIdrsVZ7lQFti7mMm3tEbaEqTPMUk2RmaKBsJItYDCm7cAJjMYk7CTuafcJgmwwaz39vRjIIciRodDaI9xWrA9nxYRHa01xmUNIzBQCJABUEsY8xG1XrVpXOuHbzIa6oHmSRCjzNaqq+ny+524L4vjzaQst2yT0RFVvUHuhHzrn+NxTXXLMZJov2vdEvOlp2a2CQJMyKH8CwRvXVQbsQB6kwKXJpukFFUrGjsdwtwpvo6KF8Jk/mB3EHQ67iKPuet3D/4E/wDirFcLaw4NvLcaNyXySR0UISPc1uw+DtXgQUuIACS4uEhYG5BQA+kimcK+nyA5dCL2v4g7NkLhlXbL8OsbCBHyoBw5JYVnxi54zrNE+xvDxfvpbJgMQJpDac/gN4idBtWHt20DYhSMoywLjCPL7sx6VX4heORv+0HY6BbsHTb4QPnVy9hwvh+zMY08Ruk++UKKxu8LR7Vw3LHdAIxD/eLqASB4yQ0mBA11p+yVv7Ct7/8ATkWOPiNMPYsK10K7lFO5C5vpI+lLvEoDmOtMHYQW2xCC78E67/WNY9Kni6mx0l4R5v8AcqSCzvHMFIPpLGlztOtop4FfNPNlIj+6qj5zThdW7PgWxHUHDR82JPzNYYhVNq59oayRkaAvdF82U5YNsaaxuYiaob29fn9hKW5xsmGp+7F8Rt5CjpmY/CZeR5ZQwBHyP6Uh8SgOY60e7EcZFi+rnbUbxuCNDyOu/KkQdScRslaTOhGzfO2GAH7Vkfq5NKnajg18zce3A2lVUL/kGUGmNmsP4u8ua/8AhW2/zG5rWT42zat3Aod2ZGXxZANR+VZnXXU6ETVD42X8fcUjl1u4UauhdnsbcxalHcAW1zEsC5gQIXdue0x6Vz3ilshiSIqxwHjT2XlCR6GKSpaZaRjjas6Jdw1gSC9w+iWk/VyaE8U7OqbTXbJYhIzBgAQCYBBBIInTkddqMcExl/EIXt2kIGhburAg+ZKxVniFi/cQ27l60incG9bj/Cmn0pzk+rX1+1C0vY5it4qafezvGrZsBVKpdBMuVBJBiJbKxWNdhHpzUu03CVsEZbiXJ/Jm09ZUfSgVjFlToSKU5pbPgNR6o66Lrn4sWI6C5eb6KsUu9tbNlsncgl4Oc5QoJnQheWnpPSvOyfFcOVIxGZm5eM/LLz9jVzG9orFskW7Noxz7tm/+437qZs3sn/FA/E5pdwjSdDXtNGL7Tszk5Lf/AKNjp/cqUjuxupiwx8RHKT+tGuBWgzeITUqUWPkGfAy27YT4dPSqfE8SwGhHyH8KlSrVwTipjLzMZJJq3wxAalSpI+ce/KPnC7zd2IZh6MR+hqp2hxLi2Tnc/wB5i30JNSpTZcgLg5xjLhLGTNE+BMQykbyK8qVPj/cGz8p0r/iF4bXbv/qP/GhHaPG3DaJNxz/edm36SdK8qU+lQuzmeLY5qL9n3IYEGDNSpUuH90dPyHS7N5so8b/42/SaCdo7zBfiOumpk/M1KlVoQzm+OPiohwM+IVKlRY/3SiXkH2xcMDWssQMykGSOkmpUr1HwRdTnvHVhzFVeHNqKlSvKl+6XLyHe+zXCrP2CzcNtS7AySJmGYbHTlQviWOa2YRba/wDk2v1y1KlN7P4pyUt92KzeGKr0RzztfjHuvmuEExGgVdB5AClRG1qVKXn2lsHi3iPPZHH3EVyjEEDy/kjyrZjOIXCxJc69IUfIQBXtSr8CTVk+TkD41y3xEn1M0ExIqVKR2gZiPMO560z9n7Qc+ITUqUGFm5BstcBw5AJtiT5t/GvalSubdgr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692" name="AutoShape 4" descr="data:image/jpeg;base64,/9j/4AAQSkZJRgABAQAAAQABAAD/2wCEAAkGBxQTEhUUEhQVFhQXGRwYGBgYFhcYGhcZGBoXHRgYFxgcHSggGB0lHB0YITEhJSkrLi4uGh8zODMsNygtLisBCgoKDg0OGxAQGywkICQvLCw0NC8sLSwsLCwsLCwsLCwsLCw0LCwsLCwsLCwsLCwsLCwsLCwsLCwsLCwsLCwsLP/AABEIAMMBAwMBIgACEQEDEQH/xAAbAAACAgMBAAAAAAAAAAAAAAAFBgAEAgMHAf/EAEgQAAIBAgQDBgMFBAgDBwUAAAECEQADBBIhMQVBUQYTImFxgTKRoRQjQlKxYsHR8AczQ3KSouHxFYLCJFNjg5Oy0zSz0uPy/8QAGgEAAwEBAQEAAAAAAAAAAAAAAgMEAQAFBv/EADARAAICAQMBBgUEAwEBAAAAAAABAhEDEiExQQQTIjJRYXGBkcHwFDOhsSNS0fEF/9oADAMBAAIRAxEAPwD3F8UbPbbv/ECVOZZCCdJ3zCDVRsU2RwHtkK4M65m3HgMar5VbfjVrLl7lNGLa5j4juRrWOI48NSlu2oJlgEEN6ivqNEvQ8HUjU95i7gKhLW84CXNE0BJHi1MTKmsrN5ibcLeAdCBleS7CRK6bTErXuGNi+wHdKr8gCVVyeTa6eo96EICqgm2/gu5XZX67KPytofFQNuOzDilLgMYXiLfdnvbo0ZCSuYAdF1131HKjHDMRdcJ94OakMDoOrHnv6iKVu8ZM4i+ht3AwB2QHm3R9tedNvAceoLDMxhwwDJBadyeh8udY3a2MnGjeLVxQvwtMqQWInoWnT05aVTsXkbIr4cQQdUhdV3OVY0A5U48U4hYKSoQsCNwff28qScdxjK/hXDwLgGkAsD0J2X9rlNKxzclbjT+hzgk6TsNXOIIyDVgIB8NvLoDErof4b1Wx9jvLVxbTlmbMBnlILx4tBELuF/dQJOMXzlAZ5JdPBdXVgJAAGwGnk3KssPjr9wT311QUU5nIykq0b/l0O0mRFHo9DKrkPWcB3dm1ZYC4mUArGgC6mfzDoDBJM1owfDTZXxq7Oz7qWy5SsrrpoI1J8+lDbnFe7J+9a80sRpkXxDnzMdNgat4/tAXRbdh374wJXQER4idZA9IotGRfP5A3FlzG3iyAXn8JIGa3IAMayIIIHnBNLt57uFYMrgq85WU7xuGHIiRoetMt3E3hay2s/eRBzOGzERqsyreYGuoiq/HuKW7VsW7yrcchiEISQxPxFliB+tdCTjsl8jqTKWBxr4lGWAXEEEKpPQ6aTodvIeVBjjTHxAGP/EX8BHoYZfcnpsX4Tj7YtXnCd2wTXIzfDziZ1qhhcHautGHv6gzBdkgK8yCZAEMQCY69Z6ctMmqoPGrW5imOYnR2Os/1iPpmVtmgn4j6mehqca4z9nwdxrqpcdgFt2rtvMtwggMSskMFgmevmaspw5bKZrxZlAAJQI6/DlgOBvEQPKt3GezN3Hqt1bJW0qxbSBIB3MDqdfKl5W3GlSv1Chp1fA4LfYlixABJJgAACegGgHkKZuyvYm9jAzZ0tIBKl80v/dUCY8/lNMT9i7Nhjcxd22oGuT4vnGhPlNVcR2pssRZwtq9dZjlGuTN5BV8QHuK86PZYR3yv4JF0u0SltiXz6Cx2p4EMJe7oX7d8xJNuZX9lxsG8gT7Vhwvs1isQuazYd1zBRECSfygkFo5kbc4rovDezl9N7eDtGJCABiDEwzsDLajSQPM1Rx/FuJG4cPaF2zGhuP4dP2IEZemWfat/SLlt78KtzP1L4VbcvoJHEOzeLstlu4e4rQDGWdDttNDblll+JSPUEV1HjvZ+9aFm1Zu4i7eugMcQb0KNQCq2hJJ8ydJGp1hl4BwtrIa3jAt5TozYhg8+VoT9R7msj2NyT6fGjn2tKuvwODVK6j2k/o0FxhcwLKocFu4bPpE6I8HNJGgaNxrzrno4ReLZFtuzkxlCsWJ6ZQJmpp4pxdNFEMsJK0yhUC1vxWGe0xS6jI43V1KkeoIBrQWpYwlY1KlYaeVK9qRWHHlSvalccdKe/rWPf6GqF27WC3K+oeQ8ZYxj7ML3mIQFgoHiJPRdYrZxvBIty8LNslSouKc8d2sw2h+MfUUvcLvxcGtM3Gwlx8ObdoMGtm1l7wqe8EmSxPKQRyO1KyO46jYqp0UDbJJAt3wHtB1AfNOXdzp4k0Yxy9qtYbHsCDOI+8tcxmzlOnW2Mu/KPKheEt6WT3LkFmtkrdANxuSr+QiR5GvcOCvdkpfGW61pirgb/wBmmnhbeeRpGsc4B+72gLLBuP4rfO3uy/hB6afFQzF44NnJe2SURv6uDmEDIsDQ9TsYqvhmZe7n7SuW41o5fw5v7NBycy0rzqWLrfdgtfGlyyfuw0DU92gnUknUbidKLWD3aRuuXllj9wfGjQM6yCNUUflHPmORo9w2whtNaZrak3DDAhteUSRCxpPOaXMPdzASza2spmyN0Mqqn2EvuNjRlCzBnABAyOfuSBMeIaCABrPJopkH1F5F0NHEuFXbYLgZ7USHXURMeIbqZ0g1d4XgXt22Zw3eXRlUKuYgEFojlOnnEmr/AAhbbhkuMuUkgEBhMEMpIO4JEAbjnTDf4LnU3yi5TlO7aAaEfx+lHPI1sxSXohfsY0G0yXC4zFGDC3EEjoOUjlvv5UC49ggjW7iZstxJMkmHUkMJPsfejX/DHJORScoiVuHQq0gx6bD3o9b4Uz2XQKbmhMZs+STIIMfFvtv+uOajucI3C+Id00kSCCGHVSIIPtVDjXaO2iZLQeGaYLZnuMAFAGmigAfStXai09o5UUljsOXqx6Uv4e2LZLucznmf0UchXZcly2W/r6DMWNVb+ge7P37qXO+u3CpHwoGhUHn+Y09p/SPbVcjtlkRmQCfWP9q4xj+Nsxy29TyjX5dTVjhHBmc5rpJnWJ/U86leSOR6McdXuxzw14puvZB3tRw2/inDowewdRcWSo66b5vWjvZngK4W0LttM1wkgHQkELMmSPYDz3O7N2Lw62LR1QhxDIT+FeURsRPlVnD8OOHvGXP2f4lIYCZnLOupHSnKEYyk35vX+0ieWVuKiuDRhuGxaLZZdtj4hHiykQrbgCT61uu8QCWwrpLLqRcDET8UksDB/WRyqvf4taW5KlGIByIsEBmyyziQJ1AifnBoph7Fl7BZ2bvJ5A6g+QbyPPrXOXqYkxXTjzI0JkB0BIW10k81J9/1o7wGx9obxtBaSSZiWk9SKA4/CozeG6wJ/OLoHiM7ww2FaftTWDDwN2BlSCNlg5ADP1rm79g9K6DVicufTQL4V25ewq/i2KrKOLgKCRJkb7w06a6jakM8Y1+IaftLufS4KupjrhgqTprMk/ozVjV0Boa5K3aXhmHxxnEK6XFXKlxGfwgTAKMMpEnXYnrSZif6N3JPcYmy4/CHJtsfIjVQfePSnniVklldVgOswFgAyQf7PqOtXcFgkDBLrkOwBCrm/FES0xtrEUE+zYsm9fQdHPPGqTOGcT4Zew7m3fttbfeGG46qdmHmNKqha6J/Sxxtsy4EJCWiHZmUS7EHKUaScmU7yJJMjSue5a8fJFRk0nZ6WOTlFNmNeVkaxNAGeVKlSsNG5rkitYu1WF2tZuV7TyEKgEsBLXVVdWLAAdSdBTP2ktC3bsrltuLVw942eM7NHhiZyCIzD99A+xsG+znU27ZdR1Mqs+2afar/AGkGZro7uxOTvAe9+ASpi0c0OSDBUyflWuX+JsCv8iKmIsZReHdIDbdWJF0HKpnwLr94NvEJIr3FWY7+LOXLkuCLwbu0Mab/AHkyNdxVc25bS3hx3lnMo73RSo1aS2lwwfAeug2rGygY2/u7HjtMBN0iGWfvG8XguaaKdDpprU2sdpLuItkd7Fp1jJdH3wbIhjU/nJkajUVsuqylyEvLkuJcH3wORX2kgauZEONuYqlg7Qfu4t2PHaYCbpEMs+NvF4H6KdDpprTdwPs0Liqe7t+K3pDMSCp1cidGMfDtrTIJy4Fzkocmrgdprd0Epei3dZcpcEfeDRP7x1k7HSmnC4gXApKuryyiGJHhOoymZEcvI0I4jwcW1aFQAKrfEZERMCdWPMHblVe3dyvJW3lS4CB3jZcrCcu/wjm242NWxSSI5+PcI8Ru903eTdB7wMVIB0By95qAQNcon0o5gOPtk7uHiWUqyc11y76ab9KRuI37+MZR3SQBcVQrEHMpBDmOZAhQdDVm7buW1ZLWHckwGYB26SEnlI+Lc+QpaSm6fATi0udxvxjL3Tul/IjNqQolTpmBiJnYET+te8L7XWbFsKPYcz5neudJicZaeRhrrg6MuRsuU7g+f6e1CO0PCMXbebNq89txmVsrEifwtGxG3+lDl0KLTto3Hilad0MHa3toQzFcmpJgopGvqKTV7RNfMXcNYdeuUofmhFUjwXEsZu2rg9VNXrOFKfhI9jSE55HfCKVGEFXLC+A4Xg2+AtYc/n8a/wCICQPY0Qu4J7MBhodmGob0I0NAEajvBceyeFhmtH4kP6j8p86uxJR2iibJb3bGPsniwlzXY6HzB604doMhsRnGeSCJA0YGDt5/U0sWMP3dhrmHaAzA5/xAAMSp0MGQPLUGrF3iRsqgzku8szFmZgAYEEiRMA7DYVmSOvImugmPhTYrcVwty0O+ZCLZbRibW8u0ap+yPXUc4Fnha37ykW1BAHxTZykhQAJkTJJ+U8qdF4gl5LneW2FpRoX0nYbHmdtKpYzCKtkrJuSRc0YyB44I8JPONudJjBp77DXlTVUJ+M4Xd742wgZ99BbgSBEkOI01Pz1q/iMBdXD3FYFhZdPEswFKyZ+86xodjtRi3xUgqAmWDIkuToNQCbe0nY1s7cqws28pIDkBgJ1kZhoEOaBm1323rJR0hRyNuhNwhYkSW/MdX9vxn5078Fs2SjC7MxI0J1kbyOlIqAnkddfhOw/8n60W4WzOyqAfEZ+E6L1/qunStjwFkVjHxbBA92EK6LMEBTqSRukVlgLDuGS7IhSVYj4SuohiFAHvFBMYxu3CQIXYSvIaD+ypo4bhTbtHKc8gEqQIj8cCBMfOmu4xJ3Rw3tr2hOOvLcNoWyid2fFmLZWYyTsN9hNLhrtn9KXZVrr/AGhBr3anLGyiZiN9cxPPWuLX7UE142aEk9T6nq4ZxapdDUTWNZGKxJqdjzypUrysNCpu1g9yq+esS9VPIKURh7I4kLilkwGVkJ6ZhTBxzBMl6wHt4YC5bZBmueAnUd47ZvC3MctqRuGXovIeh/ca6FgrYxIRCFbJdR4bmsw49I1I6L5VViXeYXXKf/CbK9GRPoLeFYAWCVwujshDky0/ivCfhE6MOlSy4UJ/9Ke7vFTMkuDGr/mtCNxrrRjtZwcWVd7aW7aFg0MJcOCQbdtojLENlPLrQm9bLd+A+H8WS4MlogFtPBaOX7uJMjQGOelTSjKMtL5HRkpLUjfw68qMviwxyXiPhY51P4jp4rQjTnrXXOxnFrdsLJtkAldAdvzbar051yS8jTeJuIcwS54bGUM4jwLp93EmSNDFMvDb7sHdr5VGKOD3SrnePEAs6RJ1Gh8qqwbpxa5EZ+kk+B/7Q8dQyVNtQQRrbzRA0J058q5zi+1F+4Stq9lBtggJZg51b4ZA00E5tuRonicSsgm/dfx94AsWyG5sx1g7bfSrHZ3AWiw7o3hlzIAXBgXpBy6CPEQfOqZYZVsqS+pNHJFO3u2UOI9pnwwdXvtdutmIAAQJnWCWj4cvJeonSue4/tHdaYuP65j9P40O4mLoZhcDCGZSTMFlMMJ5kGqIE152XtTe0Ni/HgS3luWzxC6fxv8A4jTP2Vxr3FbCvcaX8Vpsxlbg2E9G2+XSlS3pVrDuQQRoQZFDhnJO2wskE1VBtOMYlCV766pBgjM1EMP2jxXO85/vHN9DWrj6i4LeKXa8PH5XV+P56N/zVQtVdG0yd01wMVrj7n40sv620H1ABq/huIWH+LDgedtiP/dNLdlf5/0ovgrO3+/0q3GrJclIe+yrWhny3SF08LiAGJhdRM79NpqniUuq5zKELblO88U5AZKjXdufI+Ui+J4xbOSyHCkAM3jIbMQ8KQo1iF08x1kOnCrffXWT8LgHXPAJBMif+X6edKnNKTf5sDGDpe4Bxdj7QqDOVdQYzByGzQdWIkatHMa+eui5hmsqoF5A8gsoBBkg7XN32Omg08qv8T4GSxEwAdgrcieZbov60NsdmbSeJ0UAbsy2ySQAIBJOsk/r6Hrkto8AqMXybcZjTd7u6Z7pVAnKR3jE5sqEsOUT6nbSgOPw191+0XUIVyYLBN2Og1u6QPLr0p3W+MTYa2oUFP6sAqYGo5CPfzodgeJlVKMGI35mIIHO3GsR/A0rQ3yMjk08IT1VdvD0/s9hvzNHMIndWi4UZ7nhSFXRBudE57fOjX/D7RvQy5UK55DOpt5idIzRM8gBOmgq3f7OvcYsACoyqsagAjw6EnlXeXk15FIVbSco/wAv/wCqjF7jn2bCPeie5KmJyhg7KpUkL1IO3I1k3BbasviJQmGIRdCN/wABgbazQPj2MxalsHhMIjG6GRi7o5AMqNJVEOzDMSdiQK3NkqG3PwBjFSkvQXeJf0gX7lzvFYqZ0UGQFnRfMfrVXtE2GvMj3EFnvlDLcTYNswdOYDA7cutKeIDIzI5hlJUqORBgjTz86J8UEYTCgjXxsJ08JIA+oNeaszlFpnod0otUDuKcOaw0NqCJVh8LDqDzqiaYeCv3yNhX5gtZPNXAnKD0YCI6xQBljepskUt1wx8ZPhmFSvalKDJmrya8qVtnGdloYHoRT32c4hkuBoB8jtqCP30g0d4Vidat7Fk0yon7RDVE69isl+0Wgd26ZHAA8IGitGozCBruQRWfAOzpzohdSTbySLYAycp0GYkRrvr5UjYDi7ICoYgHQ67gdafezXHCyCCcyHMsan9oD2/SvVlGL8S5/P6PM8UNnwX+L9l2UopZxKG3KAfCZ8A6g1z3tHiCl5kBMW/u1BMwqaD9K6dje0jQSwc5GEysAA7TPwseVKHaXgNrE3WdZsMT4izKUVzOjicwneRI15UqLmt3V+wacXL2E2zfJ9P1pl4A19iTh1U6QWuSLW8R+2wP4V6axvRLDcLGDt5stpwquWuHx96cugHLJMCBud6V7XETousAQqryHkNlFPjJtVYMt+EDv6ScDeU2s9u8QubPdJBtMztP3aqStseWhPOTrSXfw722K3FZGG6sCpEiRIOo0g12Gzx0rZytfKa/AqhmK8x3hOmhOgU686B8e41wsqyjDBmadQFzgwIbOupaZJzMJ6GvM7R2SpOWpfPYrwdodKOn6HPEqxar3Em2XJtK6ppAdw7bCSWCqNTJiNJjWs7IqeCKpMZuADvbF6wd471P7yfEB6rJ9hVKyte9n8X3V+2/IMJHUHQj3FXOJ4Xur1xOQYweo5H5V6OPhEkuWe4ejvCx4lnrQLDijXDXAYGrsRJl4G9uBG5iWZZ1YN8Z0B7ttgNOfz8tdt6+yXSRtOkC4dBl8wNlb6+UErHHO6HeKRldQmp0BAiIA9Pr7DrV1LrbTPk539SPzj6ddZoxp/nzMcrSZdwGLAZWdRoRIIUT8IO56z/O1XtDxNXaVIA3Chhpu3JT5fztd49gFtrNplYZc2mQEaMek8x/MUk3MQzNAzETG9xtJA/CFHwofUemnJxb1GqD4DHC8WbbayRsf6zYCDvAGp9j9b3EsAneq5IyvrplJYgmYBOnInSB1pcwil2ACiTGkJOssfiZjtGsf6s/DsVlKrIOXV3jYasyqQoEQJOtHJ9UY1TF/ifGc75UjKI20BI0EeQ5e5503cM4sWw7MrQURpg9FJU7+tcn+3gsTG5n50Z4L2jew0ptzE6HyMUcoxnCkY4NOxt7P8RGIc2rkeKYIA3jnynzqljLpbE2+5uBcqhWZkM5gTyJGoED2qt2ZvqLpv3BCzpGnibkPTf2p2wuBt/aO9iA0E6cyYLaex96DJJQlft/ICXQ5F297KZMYroQLV5O+uOQFykH7w5QBAMiBzJNJPHOId7clfDbUBEHRRt7nc+tdv7b9jftAa3YuFXLF2LkhCpz6EgEg5oAGgAzadeXY7+jrGW0e5Ft0Rc02y7FhIBCqVkkTJBA0ryssGl4VtyenhyRfme/AA7PN/2qxGp7xf1qpxFQLtwDbMY+dFezKAXGvH4bKl/LNsg92ig9xgSTrqZ+dTteBfEpT8RpqVsjyqUug7NNSpUoTSVYwt2DVepRRlpdmNWG7OLk0dwXEynwmky1dirKY01dh7Xp5J8mDUdDt9pGy5Xhx+1qfnvW0cVtOTmspBGwLCPMEkwa5/axpohh8V51bDtMZdCWXZ64On4Hii+NbbWwj5ZtXLYKEjlPIc5qt2u4YrYVzhLYW6txfBkVGKlXJyR8ZMAxqYB33pOwuMj/AFNNGA7SWyuW8ofQZSAZUr8LDbUCdd9adKCkvC9xPii99zmlnB4rENlVHMmI+EfM7/WjdvsC+UZsTh1fmhLkL0lgpEz/AL8q6iuPtXwxsqiXkKkXHScwMK0gtBaTpm359aT/ALweA99IF21GVUHhOcAk7/mZTqNIqL9NBPx22ULPOXlpC1Y7D4xtra84HeW5JAkj4twNdY0oTcw7W2KXFZWGhDAgj2NdBt4wSC2XU228d0sYdYJIXU66n8Q0FbcUlrEqnfJn7tTBVXBADAMGaRIiGnkTGkmi/TKvA/qb38r8SOf2npl482YWLv8A3lpZ9U8B/QH3qdreza2bXf4cMFVylxHIJTUBWHOCSAZnUiCeQ25eL4C20627rKfRgpH1DV0ZODcWa6mlJGdpqvWMQBuaW0uHr9atW2p0M4EsQ6cP48iAqxlGiQCQdCCCpGxkb1bwWOwqEFTcfoCI2ywCxY9OQ/hSTbYUZ4RhWunw6KPiYmFUdSafam7Yhw0rY6FwDFfaHUC2VCwSykgRpIaZmYFVU7PNczELI6kMQNOZYwNSTtQrBcXWyQlnUAgsx3cjy5L5fyGo8YFpIUwl0BtxuMxIkyTqOnT3DJFp3HqKi+gExKi1Nu1qTozDfUgQoRdBA9/oRvHsV3OEYj47xKDrk/GRJJ2Cr/z0RxSF9dx55iNB+0QNz0/1D9tuGvdw9g2lLFHZCqifjClTCiN0bX09+ntDYZCnJWJqCi/CsFmGd2CWl+Jj+g6nyrUOELhoOKnORItDQwdix5D6+lacXjnuxPhUfCg0VR5D99ZBjZK+AziOKqxAU5UX4Rqfc9SaY8F2oU21RnuIV2ZFmRtBk0h2LdFcJZJIAFUKOtUyeSSGt7j4kqbdx7lxebgIoUTr4STMxWPanF420ttLSWM9xie9DMuV0MNoT4pXnpvtpRThVoIq2pCsSM5/KOQOnLUkVO196cLeChbjW1LgsNGC/GPdZO+sCpssui4R2PndHJe198KFVbmGc3WZ7xsldbgicygQo1MdfEaVjc/aFXeM8X+0Mh7m1ayLk+7BAYAkgsNp1Ovp0qgHNeRkmnLbg9eEWo7nub9r9aleZzXtBYVFSK8rYVrzLSqGGFSssteRWHHlSvYqRXHGSsat2GPWqqXI5A1fw2JTnbH+JhT8VXyBP4BDCpRjB2tf9qw4TjcJBF2y8kaFLmoPodNepn0rdgbgmvYwJep5+Vv0Dtx+6w1wgMblxWVAp5IM1xjOkAAeeum1e2cQuLEMtsYhO7dc9w3DdtlZIbJ8TAanTNAA330cfRGw+GZghy3mQ94xCw67sFOYAHWR/vj2TwLNkKNBCfgtDe2+YFmO5jUsNYgUvLKUszidjUVi1FOzeOWFzE5HHgsxrafPJY6nTxFhqBANXGxWpzaSzf1l2T94mYEqnOdZGhJANN/aLs2M3eFdHbP42aB3i+LwrrvqSOgmkwWyhBWRlCMe7tARkbKSXOxgzmGhJE7Vy1Lc64yCOEx2YFQoZXyqyraBUi4kZSX0+IRGxOYg6Vbw/AsNfwzqLfdAtbY5HGpyvrENGs6RzE9aC5QNGyyoKw9wufBc2yroNDEHQ+Iin/slYAR5kAECcoTZ5kc5gzrqNOlHKmrYuXh4Od8a7Dm3be9ZYtbQAkOCHAaOcQ0HnpttS9gMFcuNltoWPkK7v2xaxYw7lQHzAJBJjqdemg28q4rxHjdxpRSEt/kQZR7xv6mlLT5lwNhKb2Zft4GzZ1vuHf8A7u2Qf8T7D2n2qYnir3IUAJbGyLoB5nqfM0EttVq09UQYMo+oWwzGmqw5bDrJ1DhRqdm+IaAk7bevoVHDXPP9aaOF3DcsPbB8S+NR4tYBBEA66H6e1Uz3gTPaSGzglm0UY3DBgEdSd+cnpUxF0BQnw94wAiZ0MsST6gbc6WsJjT8I9IHmY2SeQ5t/rV7VdqreEuYY3AzPlLFVyyEz+EkTpPi5zpUstMHqk9jtEpPTFFD+kszestAE2o5zAd4ny6Uq22rLtX2stYq+Hth1RUCKGAnQkkmCRuTzNDE4qn5v8p/hSY58fqWLFLStg/hzRzhD/eL6ik+zxlPzD/CaIYTtAikHOmnVTVePtGP/AGX1RPkwzfQ6Lcs3DeuFRpnIkkczoASfoG9qwxUnD4mTlJttbmJg3BkGmk7k+29LGI7XC8wLXraxsFlRPXUyT70Tx3HbN1La/arJzElwpCwRABYltSZNClFpJtb+4DUk7oSOJ9izZwpxPehgrqpUpl0adVOYyQY0jaTypdWzT1274itxreHsMGtWhmLKQQ91hqw6hQco9W60tLhOgH6fz7V5eXHHW9C2PQxTloWvkFG3/MVKLnCH+XUfQ1KX3bGawL3P8/7Vg1mi/wBn08+kST84mtbYffTb1/kUHdhawSbVY93RI2PetZtdT/PtQuASkDyleZavGwfT2rA2elDpN1FPLXq6bVZa1Fed1NZRtmzD4iKMYTEigqLyFWrKxVuDJJCMkUx04bjARkfVTBg8iCCGXodKZuEkWbmpLW2fMju4VSLmslRscymSNNIrnOFuMNjTFgOL+Du7igiQwYAZkIP4Z0g8xzr0bU/EuSKUXHbodI452kF20IiVXN4VkgqeZ5ADWR5VzzijAuwaBrcA7y4SRIDL4E2M89iza7VaxFosuZbneJLznbuwgcaEoo8Pi1JBIPhFUsI2zLIju2PdpkjdGm42qnXcSCW8qXVeFKgo/wCzdm21J2zAE8lWyv3tvbMeUrHQgE6TTLwTFEWGI1LMg8IZzLIdPFzkexOm1DeEcLzRosqPO4QUf/CBHsQPOmfE8GK2ktxOpMMY2YQMo8p08zrRrbZipyTFf+kHip+xW3JP9aBuD8dsk6DbVf0rl4xyk6n6GmT+kHjtu4EwlnxJacs1yAA7QQuSNSoBbU6nTkNU7uK87PnfePRwW4MVQV8hizikP4l+Yq9aYUrWrc6VmbEaith2uS6Bywp9R2wz0wcCxYS4rHadfTn9K5fh7twfC7j/AJj+lXbfFcQm1wn1Cn901XD/AOhCqkmTZOyN8M64MCe8yDxDSNyIgR0UfF5n9/MP6QMeL+NuFDNu3FlD1W3oSDzlsx9CKtXO2WMuWu6LIumUsiQ5X8uaTA/uwfONKAdxl9Kl7Tm71JLgZgxODuXJTFutgsVft2A21Z/ZyvmP561MsZQ5lFbFb1wh6UQs2VO/y2/n5Vut4dhsCR6H9abHEA5g+1hQat2sCZAj+PyNX7aK0DY+ZAHz3qzYsMPhObyAY06OIU8hUs4UawY12P8AA/xq62EIALCRG+31OnyrcLQ2dWDdNFH6TVteGsTKlTGoUA3PnoRT1jFOYBNxBoCw9P8A+6lE79q9mPhUeQ7sfTlUpegPUCrWFaFyq2XeSgPvIGta7treTm9cwo8uELlCwVVgfCUDRykSNduQqd0iEgAknTSQfnJ+lEsWxneC61smDoPcT9dq093yAk/P6ij5wBYS5IjkRH1itGItIB4YJ2iAfcmgeIJTAjWObA/LT51rKToo06xt8qM2+HTDGIPIfv10rXirAXQR6Atp9aW8QamCO6A339/4VqKZvIepoxb4aTBYGI039uRrDF2ssCTtp4jp6iBQPEEpgwBRtr862WLfM1btcPJ1aYIka71svgrEzrt4v3RWxjXJzkeWqIYZf5/0qvhMOTryq8tuNa9DETZBh7NNF0AHcEe5Gmh31iqFyzBKsIK94g7xiSIOZYRfgOsc1JY9Kz4bcgqTyINFOIWovuVByl1fwDL4bgIM3Dqu8dJJ6U7KraYjG6bQb7OYgKZO0zqBbXxqDoo5aekAdaP9pOJq9m848IFl9RpujRr66UjcPbLGWAQATlBYgq0asdF0100+GsO2GMCYR7JYd65UZc2ZgqsWzNGgHwjz3pGWCS1M6NuWldTlGNEuT51Z7nyP+H/WsLtnxUYtYRSo+Hby/e1eYoW2ek5UgAyQ3+1Xu72P/UK3cRwgEEEe0afIxVzhdsMscwenL1Ck0Uce9GOe1gPu8p0q+lnMNPkAxj50WxfDZUmGkbbx7yBVHh7BSQwkHlP186LuqYOu0UnwhUzBjzEVcsW848+fiAHsKPDBrpIWD5r/ANIJ+tDDhzbeRy1mD+8UzuqA7yyqeHkar8hmP1irGFQHQwPRQZ9Zo3w4i4OrdIJ95LRXuL4WWMiMx3l0/QbU1YuqAeT1B7cJ100aeo/RZrYLJRourJ03JMdOdXMNea0xW4CY0glhHyNGv+Hrc0BBnoEH1JzU1Y0Lc2C1wFttAR7Qv0AJrccI9o6BmtiCZDAHrppVu/we5ZhreYzMgTp7jQ1uwmKQgKygNzYgNOvPMYHtTVAByNODuW2MFVX1yx9EJrbc4c3ie1m100BCRO2ZjqPWaMYrhSFSFBLT8SLIjygAEHrJoXjbdywFEhhqQDlYjrKmcp/WiST4BA1wXwSPD7Gz/CvKPL2isgAG2JgT6xrsQN/L571KVXsMsEG091bZcBFiQTuwPOQJbbeIq9icDatAOsETodzI9HHziqdnjGa2q2QykcluPHyI/fVzCcJuXATeF3QSPATJnqfKijxYL5Bly21xvuwyrsYLR58/pW9uEi14jMbZiY38ihiruIxCImSSSoIAa0nXac0ihfeveISQqkjooHKTFdR1spY5pbKkkeYB9Y0/hW6zwfLq0HT9kjUebCi2Fwy2lILIdd/vAfSQNqo43ihEqpmREgsd/wC9/ChcUFqfQGcQhYC5TP7K6e4MVrwXCi0ORInaCdusbUR4bw0mLjBSsxBYCY/3FX8RcCCZ0HIXbf6BaHRe7N19EBcVYyKTAEciGWfTxa0Lw+Da62nrz/3NXsZdN19ABMDT+daN4TAd2sMoDCZOa3P12odGphaqQOtYQpoFgc/Dc+c8q1ZwxIBGmmk/vq3xXEhVKwCSNJKNH+EaH3oRwvDs1wZRJ333HOiUtLpGVatjBhbBAoxi0m3bLROVlGafwmRAHPUjXTWh+HucjA/5koxgTnm2N9xDAciGGbYSDVjdxJXtImGwhdo1iW38IAcBgQg+Hr0+GlftPiEvuuRYCLlzFUBbUnadANhr+tN3DbYKspjKU8QE/hkanfodOopQa3HMe7n9wpGVXsNxunYpYizDHnrTPwzCFra5ZPWPDHl8JmgOL1cnzpo4EM1rUrC7Ahp16RvUmKPiZRkl4Slxfhh7ssc0jzYj3lRFCuDELcEzG2himvFKMjAGJBGlv6STNKDLlaiyQ0yTMhK1Q2/YEHxZB5ZQf+s0F43w7Ic6gZDtBnUAT6b/AFpl4O5uWsw71mG8EQPeCR71OJcOa4sZSW5TdDH5U1wTQtSaYL7PYgOMhMZQToYLa7eZ96M3sIGUqQQDzYj/AKnpPa21p4OhG4/iKduFOLtrOBbULAMJmJMdIMeugroejOmuqFW9ZNi6cpmCRI50y8L4grqoWc8awpaT5QR8oqxieEd/ABcnlFkAe+XX6Us37LWLpE+JSRIPMGNCKOqYN2MuP4ZnVjkbOdmKi2B1mSZoNhcRcw7n0gwQRB8wdfY0c4bjLVy2C+U3JMl85HKIy/vNXvsdlvjyR+wtyfYtp86JGFThmKS4CzZFI5ZXYn0zNl+ZrzHcMNzNcRbrMxmcgA+hP7qCX8K9s5oIXkYIBoxb453hHeKrHQSxb01gx+lHTT2BKeS5aYG4pifxA6/pNF8HjVvEgZLYUTAtqSddkzAmfVver2Lsjuima0qtB8AZ5j9oZuvIilbieEyH7tidNZXL9JMit2mjuCzieBBmJyYkyZnul1/zVKWblx5Og+Ve0jcYMvZ7BJYn72w2ZY8XerGo2JVSPY15jOKKjEKluRzUuw9paD9aHcY4mt1lNlcgCgHL4ZOskgEgHyGlFeDcA7y33pl5JGVWGbSNWmSBrpoZ12rYUlbMlyUF4dexBN7KzBmMnUydzrzOo+dMF7D92uYW71pQNYCwPMsQCferC4RFULctvbSZlrgAEwCQGt6nQaDeKTeKYjxuqGUkgGADE6TFbycWOMcWDpkUE6zmOUtsdJA0HlJrXwTh6libwMQY0nXlOoMelWuHcBlFuXCVVvhhZJgwSBIETpqaZLR7wqi3rogBR4YACiATluaDziu25O9gRcZEHxLHQWf9P30scaxK3Ln3YhdNPONTvpJ5Vb45xG4xa2zsyg/mYgxIkA1ODcFa4M5IVAYkzE9AACSfQUL32NW25t4Fw9MhZ4zSIDBojr4dZoldNsaubZHOFuT7bfrRe40xF1V0A0RwNBE/1dK3a3EXEY2nYGIOkRqJH4Qdjsa3yozli9xFw1w5fhkwPKdPWmHgWCQW8xgPP4g0RAiMvPfeg/BuHNecBRrv0AA1JJ5ACn0LCoouICqx4UbWOv3evrQY1bsKb6Aa4lsavkI5gK8+xMR86CcL4/3V4ZtUB0O5A8/zCjvaZbiWc2cMjHLppqIMEFQaRrSy1dObT2OjBSW51jDZfjQyhJKHcZTroBtrNUeJYEhmuMMyE5jFtToTOp5etZ8HW5YsKjXMsw4AUsQGEidhqCDEn2qzca5eBRLzAnYZCo0/aViRTLdWLqmcqx8ZzAgTTb2QYm2yqjkyCWTcCNjpt8qU8ekORTf2Bw5bPDHRZKqJZhIEAbHeTM7VPDaTHy3iHFsuNcl4+rwPfQ0g9oLRF55UKZJgbCdYFdE/4cD/AGF4/L/4zSz204OtoIwkFgSUMZlg84A39AabkSaFw2ZW7JY0/wBT4IYg+MwsgHWZEfOm17IQwTZU9Mlxv1DCubcMvZXBmK6lntMAbRsgQPjEttzzaH2EVmOVo2a3ErtPhfGXzZyxJJysNSf2gJqlwfiDW2ADECdYJB+YroF6xaZG702mGVoCW4aYOWGCKBrG5Nc2xlvKxrZKnZydqjpCulwDuxeu6c3JI9QFYfWhvF+Cu48FgqZknxkn2MfQUP7N8eC2jZcSpbNo2XWI3gg+4+XNpw+EnVcPcPrJH+W0P1o09vz/AKC1uc/a21ptZBHtTnwTir4nwBu7KqSSPCSByCoBmPsOetVu1HDbt0m4yKgVQIzKDCgDZmzMdPM0p2MQ1tpUxXcr82OHjFYe3c0Z7rnzA/fcJoTxrgbWVW5qFYmMwytpHKdtdxpV/s7xVr0i5fuJA6uwP+YR71ZxfcEw2d4/btqPmM5NGm7r8+wLSoBcG4oEuA3RnWCIbXUjQ66GD10pgXiKsNL1xR0W2F+ikL9aWeJ4SWJtqQvITm+sD9KGWcW1lw43Uzy/eCK6a6s6L6DddvYeTIdjzJt4aT6ySfmalBn/AKQ7k7H5uPorhR7AVKm7xDdBb7O8JW3aZr9h2bw5ZDqI1zExrO0e9Wn4hh18JtkeQu//AJWjW21xRbIDfabjeQF1PmzNp8jSx2g4ucTea51j6AD91MT/ADf+gWjHG4wsxy6LOm0x6gCfpRDgHCUu5zdYoFXMIUEtqBABYdZ35Vu7JcJS7nZ2WVAIVmC5yTESY0G+80zLYuqNLNnL/dskR6lifmaNyXF7gpFTDXUtqEXEXlA5ZCP/AG3CKXu0PGnDFFuu66asWH+Un9aIdrsVZ7lQFti7mMm3tEbaEqTPMUk2RmaKBsJItYDCm7cAJjMYk7CTuafcJgmwwaz39vRjIIciRodDaI9xWrA9nxYRHa01xmUNIzBQCJABUEsY8xG1XrVpXOuHbzIa6oHmSRCjzNaqq+ny+524L4vjzaQst2yT0RFVvUHuhHzrn+NxTXXLMZJov2vdEvOlp2a2CQJMyKH8CwRvXVQbsQB6kwKXJpukFFUrGjsdwtwpvo6KF8Jk/mB3EHQ67iKPuet3D/4E/wDirFcLaw4NvLcaNyXySR0UISPc1uw+DtXgQUuIACS4uEhYG5BQA+kimcK+nyA5dCL2v4g7NkLhlXbL8OsbCBHyoBw5JYVnxi54zrNE+xvDxfvpbJgMQJpDac/gN4idBtWHt20DYhSMoywLjCPL7sx6VX4heORv+0HY6BbsHTb4QPnVy9hwvh+zMY08Ruk++UKKxu8LR7Vw3LHdAIxD/eLqASB4yQ0mBA11p+yVv7Ct7/8ATkWOPiNMPYsK10K7lFO5C5vpI+lLvEoDmOtMHYQW2xCC78E67/WNY9Kni6mx0l4R5v8AcqSCzvHMFIPpLGlztOtop4FfNPNlIj+6qj5zThdW7PgWxHUHDR82JPzNYYhVNq59oayRkaAvdF82U5YNsaaxuYiaob29fn9hKW5xsmGp+7F8Rt5CjpmY/CZeR5ZQwBHyP6Uh8SgOY60e7EcZFi+rnbUbxuCNDyOu/KkQdScRslaTOhGzfO2GAH7Vkfq5NKnajg18zce3A2lVUL/kGUGmNmsP4u8ua/8AhW2/zG5rWT42zat3Aod2ZGXxZANR+VZnXXU6ETVD42X8fcUjl1u4UauhdnsbcxalHcAW1zEsC5gQIXdue0x6Vz3ilshiSIqxwHjT2XlCR6GKSpaZaRjjas6Jdw1gSC9w+iWk/VyaE8U7OqbTXbJYhIzBgAQCYBBBIInTkddqMcExl/EIXt2kIGhburAg+ZKxVniFi/cQ27l60incG9bj/Cmn0pzk+rX1+1C0vY5it4qafezvGrZsBVKpdBMuVBJBiJbKxWNdhHpzUu03CVsEZbiXJ/Jm09ZUfSgVjFlToSKU5pbPgNR6o66Lrn4sWI6C5eb6KsUu9tbNlsncgl4Oc5QoJnQheWnpPSvOyfFcOVIxGZm5eM/LLz9jVzG9orFskW7Noxz7tm/+437qZs3sn/FA/E5pdwjSdDXtNGL7Tszk5Lf/AKNjp/cqUjuxupiwx8RHKT+tGuBWgzeITUqUWPkGfAy27YT4dPSqfE8SwGhHyH8KlSrVwTipjLzMZJJq3wxAalSpI+ce/KPnC7zd2IZh6MR+hqp2hxLi2Tnc/wB5i30JNSpTZcgLg5xjLhLGTNE+BMQykbyK8qVPj/cGz8p0r/iF4bXbv/qP/GhHaPG3DaJNxz/edm36SdK8qU+lQuzmeLY5qL9n3IYEGDNSpUuH90dPyHS7N5so8b/42/SaCdo7zBfiOumpk/M1KlVoQzm+OPiohwM+IVKlRY/3SiXkH2xcMDWssQMykGSOkmpUr1HwRdTnvHVhzFVeHNqKlSvKl+6XLyHe+zXCrP2CzcNtS7AySJmGYbHTlQviWOa2YRba/wDk2v1y1KlN7P4pyUt92KzeGKr0RzztfjHuvmuEExGgVdB5AClRG1qVKXn2lsHi3iPPZHH3EVyjEEDy/kjyrZjOIXCxJc69IUfIQBXtSr8CTVk+TkD41y3xEn1M0ExIqVKR2gZiPMO560z9n7Qc+ITUqUGFm5BstcBw5AJtiT5t/GvalSubdgr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5781722-667E-4FBA-AF9D-DB04638D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7170" name="Picture 2" descr="Coronavirus, rendere la app Immuni obbligatoria «di fatto»: il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0" y="1254813"/>
            <a:ext cx="1950367" cy="14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27359" y="1041023"/>
            <a:ext cx="397078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Ricerca (anche farmacologica)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Prevenzione e politiche predittive</a:t>
            </a: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Sperimentazione</a:t>
            </a: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Diagnosi</a:t>
            </a: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Uso dei </a:t>
            </a:r>
            <a:r>
              <a:rPr lang="it-IT" sz="2200" dirty="0"/>
              <a:t>risultati dell’analisi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Rilevazione degli </a:t>
            </a:r>
            <a:r>
              <a:rPr lang="it-IT" sz="2200" dirty="0"/>
              <a:t>effetti collaterali </a:t>
            </a:r>
            <a:endParaRPr lang="it-IT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Chirurgia e micro-chirurgia robotica</a:t>
            </a: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Cura e assistenza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Riabilitazione</a:t>
            </a: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err="1" smtClean="0"/>
              <a:t>Monitoring</a:t>
            </a:r>
            <a:r>
              <a:rPr lang="it-IT" sz="2200" dirty="0" smtClean="0"/>
              <a:t> – </a:t>
            </a:r>
            <a:r>
              <a:rPr lang="it-IT" sz="2200" dirty="0" err="1" smtClean="0"/>
              <a:t>Surveillance</a:t>
            </a:r>
            <a:endParaRPr lang="it-IT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smtClean="0"/>
              <a:t>E-</a:t>
            </a:r>
            <a:r>
              <a:rPr lang="it-IT" sz="2200" dirty="0" err="1" smtClean="0"/>
              <a:t>health</a:t>
            </a:r>
            <a:r>
              <a:rPr lang="it-IT" sz="2200" dirty="0" smtClean="0"/>
              <a:t> </a:t>
            </a:r>
            <a:r>
              <a:rPr lang="it-IT" sz="2200" dirty="0" err="1" smtClean="0"/>
              <a:t>governance</a:t>
            </a:r>
            <a:r>
              <a:rPr lang="it-IT" sz="2200" dirty="0" smtClean="0"/>
              <a:t> e</a:t>
            </a:r>
          </a:p>
          <a:p>
            <a:r>
              <a:rPr lang="it-IT" sz="2200" dirty="0" smtClean="0"/>
              <a:t>(cyber)security in E-</a:t>
            </a:r>
            <a:r>
              <a:rPr lang="it-IT" sz="2200" dirty="0" err="1" smtClean="0"/>
              <a:t>health</a:t>
            </a:r>
            <a:endParaRPr lang="it-IT" sz="2200" dirty="0"/>
          </a:p>
          <a:p>
            <a:endParaRPr lang="it-IT" sz="2400" dirty="0"/>
          </a:p>
        </p:txBody>
      </p:sp>
      <p:pic>
        <p:nvPicPr>
          <p:cNvPr id="7182" name="Picture 14" descr="Ingegneria biomedica e robot: la sonda made in Italy finanziata da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86" y="4262709"/>
            <a:ext cx="4277905" cy="25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638961" y="258567"/>
            <a:ext cx="3483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</a:rPr>
              <a:t>AI, XAI E MEDICINA</a:t>
            </a:r>
            <a:endParaRPr lang="it-IT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71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707904" y="6309320"/>
            <a:ext cx="2895600" cy="365125"/>
          </a:xfrm>
        </p:spPr>
        <p:txBody>
          <a:bodyPr/>
          <a:lstStyle/>
          <a:p>
            <a:r>
              <a:rPr lang="it-IT" dirty="0" smtClean="0"/>
              <a:t>(c) Roberto Flor - roberto.flor@univr.it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515834" y="908720"/>
            <a:ext cx="50079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DIAGNOSI ASSISTITA</a:t>
            </a:r>
            <a:r>
              <a:rPr lang="it-IT" dirty="0"/>
              <a:t> </a:t>
            </a:r>
            <a:r>
              <a:rPr lang="it-IT" dirty="0" smtClean="0"/>
              <a:t>(raggi </a:t>
            </a:r>
            <a:r>
              <a:rPr lang="it-IT" dirty="0"/>
              <a:t>X, risonanze magnetiche e </a:t>
            </a:r>
            <a:r>
              <a:rPr lang="it-IT" dirty="0" smtClean="0"/>
              <a:t>tomografie ecc.)</a:t>
            </a:r>
          </a:p>
          <a:p>
            <a:pPr algn="just"/>
            <a:endParaRPr lang="it-IT" b="1" dirty="0" smtClean="0"/>
          </a:p>
          <a:p>
            <a:pPr algn="just"/>
            <a:r>
              <a:rPr lang="it-IT" b="1" dirty="0" smtClean="0"/>
              <a:t>MEDICINA PERSONALIZZATA</a:t>
            </a:r>
            <a:endParaRPr lang="it-IT" b="1" dirty="0"/>
          </a:p>
          <a:p>
            <a:pPr algn="just"/>
            <a:r>
              <a:rPr lang="it-IT" dirty="0"/>
              <a:t>L’AI analizza dati genetici e clinici dei pazienti per creare terapie su misura: </a:t>
            </a:r>
            <a:r>
              <a:rPr lang="it-IT" dirty="0" smtClean="0"/>
              <a:t>in </a:t>
            </a:r>
            <a:r>
              <a:rPr lang="it-IT" dirty="0"/>
              <a:t>grado di migliorare i trattamenti, limitandone gli effetti collaterali</a:t>
            </a:r>
            <a:r>
              <a:rPr lang="it-IT" dirty="0" smtClean="0"/>
              <a:t>.</a:t>
            </a:r>
          </a:p>
          <a:p>
            <a:pPr algn="just"/>
            <a:endParaRPr lang="it-IT" dirty="0" smtClean="0"/>
          </a:p>
          <a:p>
            <a:pPr algn="just"/>
            <a:r>
              <a:rPr lang="it-IT" b="1" dirty="0" smtClean="0"/>
              <a:t>MONITORAGGIO</a:t>
            </a:r>
            <a:endParaRPr lang="it-IT" b="1" dirty="0"/>
          </a:p>
          <a:p>
            <a:pPr algn="just"/>
            <a:r>
              <a:rPr lang="it-IT" dirty="0" smtClean="0"/>
              <a:t>Fra cui </a:t>
            </a:r>
            <a:r>
              <a:rPr lang="it-IT" dirty="0" err="1" smtClean="0"/>
              <a:t>Wearable</a:t>
            </a:r>
            <a:r>
              <a:rPr lang="it-IT" dirty="0" smtClean="0"/>
              <a:t> </a:t>
            </a:r>
            <a:r>
              <a:rPr lang="it-IT" dirty="0" err="1"/>
              <a:t>device</a:t>
            </a:r>
            <a:r>
              <a:rPr lang="it-IT" dirty="0"/>
              <a:t> e </a:t>
            </a:r>
            <a:r>
              <a:rPr lang="it-IT" dirty="0" err="1"/>
              <a:t>app</a:t>
            </a:r>
            <a:r>
              <a:rPr lang="it-IT" dirty="0"/>
              <a:t> per cellulari, basati su algoritmi di intelligenza artificiale, possono emettere segnali di allarme, facilitare gli interventi rapidi e diminuire i ricoveri in </a:t>
            </a:r>
            <a:r>
              <a:rPr lang="it-IT" dirty="0" smtClean="0"/>
              <a:t>ospedale</a:t>
            </a:r>
          </a:p>
          <a:p>
            <a:pPr algn="just"/>
            <a:endParaRPr lang="it-IT" dirty="0" smtClean="0"/>
          </a:p>
          <a:p>
            <a:pPr algn="just"/>
            <a:r>
              <a:rPr lang="it-IT" b="1" dirty="0" smtClean="0"/>
              <a:t>CHIRURGIA ROBOTICA</a:t>
            </a:r>
          </a:p>
          <a:p>
            <a:pPr algn="just"/>
            <a:endParaRPr lang="it-IT" dirty="0"/>
          </a:p>
          <a:p>
            <a:pPr algn="just"/>
            <a:r>
              <a:rPr lang="it-IT" dirty="0" smtClean="0"/>
              <a:t>Work in progress…</a:t>
            </a:r>
            <a:endParaRPr lang="it-IT" dirty="0"/>
          </a:p>
        </p:txBody>
      </p:sp>
      <p:pic>
        <p:nvPicPr>
          <p:cNvPr id="2050" name="Picture 2" descr="Entro cinque anni, l'AI rivoluzionerà la medicina personalizzata -  AI4Busi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1" y="188640"/>
            <a:ext cx="3354146" cy="22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ntro cinque anni, l'AI rivoluzionerà la medicina personalizzata -  AI4Busi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1" y="2107083"/>
            <a:ext cx="3354146" cy="22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ntro cinque anni, l'AI rivoluzionerà la medicina personalizzata -  AI4Busin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1" y="4387527"/>
            <a:ext cx="3354146" cy="228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1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92" y="3853961"/>
            <a:ext cx="4798801" cy="853600"/>
          </a:xfrm>
          <a:prstGeom prst="rect">
            <a:avLst/>
          </a:prstGeom>
        </p:spPr>
      </p:pic>
      <p:pic>
        <p:nvPicPr>
          <p:cNvPr id="7170" name="Picture 2" descr="livelli del Reiki - Amoreiki - Reiki tradizionale Giappone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67944" y="3210088"/>
            <a:ext cx="2857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4499992" y="6308240"/>
            <a:ext cx="2895600" cy="365125"/>
          </a:xfrm>
        </p:spPr>
        <p:txBody>
          <a:bodyPr/>
          <a:lstStyle/>
          <a:p>
            <a:r>
              <a:rPr lang="it-IT" dirty="0" smtClean="0"/>
              <a:t>(c) Roberto </a:t>
            </a:r>
            <a:r>
              <a:rPr lang="it-IT" dirty="0" err="1" smtClean="0"/>
              <a:t>Flor</a:t>
            </a:r>
            <a:r>
              <a:rPr lang="it-IT" dirty="0" smtClean="0"/>
              <a:t> - roberto.flor@univr.it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E1306-2E01-420F-8A8F-BB2D8A94CB75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145270" y="507122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AI &amp; XAI</a:t>
            </a:r>
            <a:endParaRPr lang="it-IT" sz="2800" b="1" dirty="0"/>
          </a:p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endParaRPr lang="en-US" b="1" dirty="0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204649" y="638007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12</a:t>
            </a:r>
            <a:endParaRPr lang="it-IT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627784" y="1110315"/>
            <a:ext cx="5904656" cy="830997"/>
          </a:xfrm>
          <a:prstGeom prst="rect">
            <a:avLst/>
          </a:prstGeom>
          <a:noFill/>
          <a:ln w="47625">
            <a:solidFill>
              <a:schemeClr val="accent1">
                <a:shade val="95000"/>
                <a:satMod val="105000"/>
                <a:alpha val="94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/>
              <a:t>REGULATION LAYING </a:t>
            </a:r>
            <a:r>
              <a:rPr lang="en-US" sz="1600" b="1" dirty="0"/>
              <a:t>DOWN HARMONISED RULES ON ARTIFICIAL INTELLIGENCE </a:t>
            </a:r>
            <a:endParaRPr lang="en-US" sz="1600" b="1" dirty="0" smtClean="0"/>
          </a:p>
          <a:p>
            <a:r>
              <a:rPr lang="en-US" sz="1600" b="1" dirty="0" smtClean="0">
                <a:solidFill>
                  <a:srgbClr val="FF0000"/>
                </a:solidFill>
              </a:rPr>
              <a:t>(</a:t>
            </a:r>
            <a:r>
              <a:rPr lang="en-US" sz="1600" b="1" dirty="0">
                <a:solidFill>
                  <a:srgbClr val="FF0000"/>
                </a:solidFill>
              </a:rPr>
              <a:t>ARTIFICIAL INTELLIGENCE ACT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  <a:endParaRPr lang="it-IT" sz="1600" b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4" y="2291384"/>
            <a:ext cx="5547001" cy="74366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925444" y="2860015"/>
            <a:ext cx="122892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  <a:p>
            <a:endParaRPr lang="it-IT" dirty="0" smtClean="0"/>
          </a:p>
          <a:p>
            <a:r>
              <a:rPr lang="it-IT" dirty="0" smtClean="0"/>
              <a:t>Proibitivo</a:t>
            </a:r>
          </a:p>
          <a:p>
            <a:endParaRPr lang="it-IT" dirty="0" smtClean="0"/>
          </a:p>
          <a:p>
            <a:r>
              <a:rPr lang="it-IT" dirty="0" smtClean="0"/>
              <a:t>Alto</a:t>
            </a:r>
          </a:p>
          <a:p>
            <a:endParaRPr lang="it-IT" dirty="0" smtClean="0"/>
          </a:p>
          <a:p>
            <a:r>
              <a:rPr lang="it-IT" dirty="0" smtClean="0"/>
              <a:t>Basso</a:t>
            </a:r>
          </a:p>
          <a:p>
            <a:endParaRPr lang="it-IT" dirty="0" smtClean="0"/>
          </a:p>
          <a:p>
            <a:r>
              <a:rPr lang="it-IT" dirty="0" smtClean="0"/>
              <a:t>Accettabile</a:t>
            </a: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827584" y="5301208"/>
            <a:ext cx="227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AI MEDICAL DEVICES?</a:t>
            </a:r>
            <a:endParaRPr lang="it-IT" b="1" dirty="0">
              <a:solidFill>
                <a:srgbClr val="0070C0"/>
              </a:solidFill>
            </a:endParaRPr>
          </a:p>
        </p:txBody>
      </p:sp>
      <p:cxnSp>
        <p:nvCxnSpPr>
          <p:cNvPr id="11" name="Connettore 2 10"/>
          <p:cNvCxnSpPr>
            <a:stCxn id="7" idx="3"/>
          </p:cNvCxnSpPr>
          <p:nvPr/>
        </p:nvCxnSpPr>
        <p:spPr>
          <a:xfrm flipV="1">
            <a:off x="3101925" y="4509120"/>
            <a:ext cx="1398067" cy="976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1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17529</TotalTime>
  <Words>1251</Words>
  <Application>Microsoft Office PowerPoint</Application>
  <PresentationFormat>Presentazione su schermo (4:3)</PresentationFormat>
  <Paragraphs>279</Paragraphs>
  <Slides>18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5" baseType="lpstr">
      <vt:lpstr>Agency FB</vt:lpstr>
      <vt:lpstr>Arial</vt:lpstr>
      <vt:lpstr>Arial Narrow</vt:lpstr>
      <vt:lpstr>Calibri</vt:lpstr>
      <vt:lpstr>Segoe Script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Roberto Flor</cp:lastModifiedBy>
  <cp:revision>344</cp:revision>
  <dcterms:created xsi:type="dcterms:W3CDTF">2011-05-12T10:59:34Z</dcterms:created>
  <dcterms:modified xsi:type="dcterms:W3CDTF">2024-11-08T15:01:40Z</dcterms:modified>
</cp:coreProperties>
</file>